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"/>
  </p:notesMasterIdLst>
  <p:sldIdLst>
    <p:sldId id="257" r:id="rId3"/>
    <p:sldId id="256" r:id="rId5"/>
    <p:sldId id="289" r:id="rId6"/>
    <p:sldId id="259" r:id="rId7"/>
    <p:sldId id="360" r:id="rId8"/>
    <p:sldId id="291" r:id="rId9"/>
    <p:sldId id="292" r:id="rId10"/>
    <p:sldId id="293" r:id="rId11"/>
    <p:sldId id="294" r:id="rId12"/>
    <p:sldId id="299" r:id="rId13"/>
    <p:sldId id="301" r:id="rId14"/>
    <p:sldId id="302" r:id="rId15"/>
    <p:sldId id="303" r:id="rId16"/>
    <p:sldId id="304" r:id="rId17"/>
    <p:sldId id="335" r:id="rId18"/>
    <p:sldId id="305" r:id="rId19"/>
    <p:sldId id="398" r:id="rId20"/>
    <p:sldId id="384" r:id="rId21"/>
    <p:sldId id="308" r:id="rId22"/>
    <p:sldId id="385" r:id="rId23"/>
    <p:sldId id="350" r:id="rId24"/>
    <p:sldId id="386" r:id="rId25"/>
    <p:sldId id="387" r:id="rId26"/>
    <p:sldId id="352" r:id="rId27"/>
    <p:sldId id="389" r:id="rId28"/>
    <p:sldId id="287" r:id="rId29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9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67D2"/>
    <a:srgbClr val="FFFFFF"/>
    <a:srgbClr val="D6E9C6"/>
    <a:srgbClr val="222222"/>
    <a:srgbClr val="FAEBD7"/>
    <a:srgbClr val="0000FF"/>
    <a:srgbClr val="90EE90"/>
    <a:srgbClr val="FFC0CB"/>
    <a:srgbClr val="03715B"/>
    <a:srgbClr val="0164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6" autoAdjust="0"/>
    <p:restoredTop sz="96318" autoAdjust="0"/>
  </p:normalViewPr>
  <p:slideViewPr>
    <p:cSldViewPr snapToGrid="0">
      <p:cViewPr varScale="1">
        <p:scale>
          <a:sx n="78" d="100"/>
          <a:sy n="78" d="100"/>
        </p:scale>
        <p:origin x="782" y="67"/>
      </p:cViewPr>
      <p:guideLst>
        <p:guide orient="horz" pos="2377"/>
        <p:guide pos="371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4" Type="http://schemas.openxmlformats.org/officeDocument/2006/relationships/tags" Target="tags/tag1.xml"/><Relationship Id="rId33" Type="http://schemas.openxmlformats.org/officeDocument/2006/relationships/commentAuthors" Target="commentAuthors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74E38-A9FC-448B-8F26-614DC698D373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6F728F-D2C1-4CDF-AB14-355FA895A5A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F728F-D2C1-4CDF-AB14-355FA895A5A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F728F-D2C1-4CDF-AB14-355FA895A5A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F728F-D2C1-4CDF-AB14-355FA895A5A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F728F-D2C1-4CDF-AB14-355FA895A5A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F728F-D2C1-4CDF-AB14-355FA895A5A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F728F-D2C1-4CDF-AB14-355FA895A5A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F728F-D2C1-4CDF-AB14-355FA895A5A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F728F-D2C1-4CDF-AB14-355FA895A5A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F728F-D2C1-4CDF-AB14-355FA895A5A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F728F-D2C1-4CDF-AB14-355FA895A5A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F728F-D2C1-4CDF-AB14-355FA895A5A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F728F-D2C1-4CDF-AB14-355FA895A5A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F728F-D2C1-4CDF-AB14-355FA895A5A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F728F-D2C1-4CDF-AB14-355FA895A5A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F728F-D2C1-4CDF-AB14-355FA895A5A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F728F-D2C1-4CDF-AB14-355FA895A5A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F728F-D2C1-4CDF-AB14-355FA895A5A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F728F-D2C1-4CDF-AB14-355FA895A5A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F728F-D2C1-4CDF-AB14-355FA895A5A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F728F-D2C1-4CDF-AB14-355FA895A5A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F728F-D2C1-4CDF-AB14-355FA895A5A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F728F-D2C1-4CDF-AB14-355FA895A5A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F728F-D2C1-4CDF-AB14-355FA895A5A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F728F-D2C1-4CDF-AB14-355FA895A5A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F728F-D2C1-4CDF-AB14-355FA895A5A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F728F-D2C1-4CDF-AB14-355FA895A5A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C35DA-DEFB-4C1F-979D-A458366D8F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prism isInverted="1"/>
      </p:transition>
    </mc:Choice>
    <mc:Fallback>
      <p:transition spd="slow">
        <p:fade/>
      </p:transition>
    </mc:Fallback>
  </mc:AlternateContent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C35DA-DEFB-4C1F-979D-A458366D8F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738610" y="71120"/>
            <a:ext cx="534035" cy="365125"/>
          </a:xfrm>
        </p:spPr>
        <p:txBody>
          <a:bodyPr/>
          <a:lstStyle>
            <a:lvl1pPr>
              <a:defRPr sz="1400" b="1">
                <a:solidFill>
                  <a:srgbClr val="016454"/>
                </a:solidFill>
                <a:latin typeface="Ink Free" panose="03080402000500000000" charset="0"/>
                <a:cs typeface="Ink Free" panose="03080402000500000000" charset="0"/>
              </a:defRPr>
            </a:lvl1pPr>
          </a:lstStyle>
          <a:p>
            <a:fld id="{9C6A3EE4-44DB-4C03-9891-057E14E247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prism isInverted="1"/>
      </p:transition>
    </mc:Choice>
    <mc:Fallback>
      <p:transition spd="slow">
        <p:fade/>
      </p:transition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C35DA-DEFB-4C1F-979D-A458366D8F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prism isInverted="1"/>
      </p:transition>
    </mc:Choice>
    <mc:Fallback>
      <p:transition spd="slow">
        <p:fade/>
      </p:transition>
    </mc:Fallback>
  </mc:AlternateContent>
  <p:hf hdr="0" ftr="0" dt="0"/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C35DA-DEFB-4C1F-979D-A458366D8F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>
    <mc:Choice xmlns:p14="http://schemas.microsoft.com/office/powerpoint/2010/main" Requires="p14">
      <p:transition spd="slow" p14:dur="3000">
        <p14:prism isInverted="1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7.png"/><Relationship Id="rId2" Type="http://schemas.openxmlformats.org/officeDocument/2006/relationships/image" Target="../media/image7.png"/><Relationship Id="rId1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7.png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png"/><Relationship Id="rId3" Type="http://schemas.openxmlformats.org/officeDocument/2006/relationships/image" Target="../media/image36.png"/><Relationship Id="rId2" Type="http://schemas.openxmlformats.org/officeDocument/2006/relationships/image" Target="../media/image7.png"/><Relationship Id="rId1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9.png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1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5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49.png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922993" y="222783"/>
            <a:ext cx="8346014" cy="6383223"/>
            <a:chOff x="2496157" y="237388"/>
            <a:chExt cx="6822015" cy="638322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499730" y="237388"/>
              <a:ext cx="6818442" cy="6383223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96157" y="237388"/>
              <a:ext cx="6822015" cy="6383065"/>
            </a:xfrm>
            <a:prstGeom prst="rect">
              <a:avLst/>
            </a:prstGeom>
          </p:spPr>
        </p:pic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2398" y="496118"/>
            <a:ext cx="7075715" cy="583673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813810" y="2537460"/>
            <a:ext cx="4569460" cy="1783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SDM</a:t>
            </a:r>
            <a:r>
              <a:rPr lang="zh-TW" altLang="en-US" sz="5500" b="1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平台</a:t>
            </a:r>
            <a:br>
              <a:rPr lang="en-US" sz="55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</a:br>
            <a:r>
              <a:rPr lang="zh-TW" altLang="en-US" sz="55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操作</a:t>
            </a:r>
            <a:r>
              <a:rPr lang="en-US" sz="5500" b="1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說明</a:t>
            </a:r>
            <a:endParaRPr lang="en-US" altLang="zh-CN" sz="5500" b="1" dirty="0" err="1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898409" y="3795482"/>
            <a:ext cx="5331691" cy="3091093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-57150" y="-57151"/>
            <a:ext cx="6542190" cy="2971325"/>
          </a:xfrm>
          <a:prstGeom prst="rect">
            <a:avLst/>
          </a:prstGeom>
        </p:spPr>
      </p:pic>
      <p:grpSp>
        <p:nvGrpSpPr>
          <p:cNvPr id="7" name="组合 32"/>
          <p:cNvGrpSpPr/>
          <p:nvPr/>
        </p:nvGrpSpPr>
        <p:grpSpPr bwMode="auto">
          <a:xfrm>
            <a:off x="3002049" y="2558646"/>
            <a:ext cx="6985000" cy="518478"/>
            <a:chOff x="4443095" y="3015676"/>
            <a:chExt cx="6985000" cy="519377"/>
          </a:xfrm>
        </p:grpSpPr>
        <p:sp>
          <p:nvSpPr>
            <p:cNvPr id="8" name="文本框 31"/>
            <p:cNvSpPr txBox="1">
              <a:spLocks noChangeArrowheads="1"/>
            </p:cNvSpPr>
            <p:nvPr/>
          </p:nvSpPr>
          <p:spPr bwMode="auto">
            <a:xfrm>
              <a:off x="4443095" y="3015676"/>
              <a:ext cx="6985000" cy="461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9pPr>
            </a:lstStyle>
            <a:p>
              <a:pPr algn="l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01   </a:t>
              </a:r>
              <a:r>
                <a:rPr lang="zh-TW" altLang="zh-CN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首頁</a:t>
              </a:r>
              <a:r>
                <a:rPr lang="en-US" altLang="zh-TW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&amp;</a:t>
              </a:r>
              <a:r>
                <a:rPr lang="zh-TW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登入</a:t>
              </a:r>
              <a:endParaRPr lang="zh-TW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4443413" y="3530600"/>
              <a:ext cx="6608445" cy="4453"/>
            </a:xfrm>
            <a:prstGeom prst="line">
              <a:avLst/>
            </a:prstGeom>
            <a:ln w="12700" cap="rnd">
              <a:solidFill>
                <a:schemeClr val="bg1"/>
              </a:solidFill>
              <a:prstDash val="sysDash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35"/>
          <p:cNvGrpSpPr/>
          <p:nvPr/>
        </p:nvGrpSpPr>
        <p:grpSpPr bwMode="auto">
          <a:xfrm>
            <a:off x="2965537" y="3336521"/>
            <a:ext cx="6644322" cy="520383"/>
            <a:chOff x="4205288" y="3013768"/>
            <a:chExt cx="6644322" cy="521285"/>
          </a:xfrm>
        </p:grpSpPr>
        <p:sp>
          <p:nvSpPr>
            <p:cNvPr id="11" name="文本框 31"/>
            <p:cNvSpPr txBox="1">
              <a:spLocks noChangeArrowheads="1"/>
            </p:cNvSpPr>
            <p:nvPr/>
          </p:nvSpPr>
          <p:spPr bwMode="auto">
            <a:xfrm>
              <a:off x="4241800" y="3013768"/>
              <a:ext cx="6607810" cy="461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9pPr>
            </a:lstStyle>
            <a:p>
              <a:pPr algn="l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02   </a:t>
              </a:r>
              <a:r>
                <a:rPr lang="zh-TW" altLang="zh-CN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民眾版</a:t>
              </a:r>
              <a:r>
                <a:rPr lang="zh-TW" altLang="zh-CN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介面</a:t>
              </a:r>
              <a:endParaRPr lang="zh-TW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4205288" y="3535053"/>
              <a:ext cx="6605270" cy="0"/>
            </a:xfrm>
            <a:prstGeom prst="line">
              <a:avLst/>
            </a:prstGeom>
            <a:ln w="12700" cap="rnd">
              <a:solidFill>
                <a:schemeClr val="bg1"/>
              </a:solidFill>
              <a:prstDash val="sysDash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38"/>
          <p:cNvGrpSpPr/>
          <p:nvPr/>
        </p:nvGrpSpPr>
        <p:grpSpPr bwMode="auto">
          <a:xfrm>
            <a:off x="2955377" y="4116301"/>
            <a:ext cx="6726555" cy="510858"/>
            <a:chOff x="4195128" y="3013768"/>
            <a:chExt cx="6726555" cy="511743"/>
          </a:xfrm>
        </p:grpSpPr>
        <p:sp>
          <p:nvSpPr>
            <p:cNvPr id="14" name="文本框 31"/>
            <p:cNvSpPr txBox="1">
              <a:spLocks noChangeArrowheads="1"/>
            </p:cNvSpPr>
            <p:nvPr/>
          </p:nvSpPr>
          <p:spPr bwMode="auto">
            <a:xfrm>
              <a:off x="4241800" y="3013768"/>
              <a:ext cx="6607810" cy="461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9pPr>
            </a:lstStyle>
            <a:p>
              <a:pPr algn="l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03</a:t>
              </a:r>
              <a:r>
                <a:rPr lang="en-US" altLang="zh-CN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   </a:t>
              </a:r>
              <a:r>
                <a:rPr lang="zh-TW" altLang="zh-CN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醫療人員版介面</a:t>
              </a:r>
              <a:endParaRPr lang="zh-TW" altLang="en-US" sz="2400" b="1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4195128" y="3525511"/>
              <a:ext cx="6726555" cy="0"/>
            </a:xfrm>
            <a:prstGeom prst="line">
              <a:avLst/>
            </a:prstGeom>
            <a:ln w="12700" cap="rnd">
              <a:solidFill>
                <a:schemeClr val="bg1"/>
              </a:solidFill>
              <a:prstDash val="sysDash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4923559" y="1472796"/>
            <a:ext cx="2400300" cy="768350"/>
            <a:chOff x="4923559" y="1472796"/>
            <a:chExt cx="2400300" cy="768350"/>
          </a:xfrm>
        </p:grpSpPr>
        <p:sp>
          <p:nvSpPr>
            <p:cNvPr id="5" name="文本框 30"/>
            <p:cNvSpPr txBox="1">
              <a:spLocks noChangeArrowheads="1"/>
            </p:cNvSpPr>
            <p:nvPr/>
          </p:nvSpPr>
          <p:spPr bwMode="auto">
            <a:xfrm>
              <a:off x="5321069" y="1472796"/>
              <a:ext cx="1549400" cy="768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9pPr>
            </a:lstStyle>
            <a:p>
              <a:pPr algn="ctr"/>
              <a:r>
                <a:rPr lang="zh-TW" altLang="zh-CN" sz="4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大綱</a:t>
              </a:r>
              <a:endParaRPr lang="zh-TW" altLang="zh-CN" sz="4400" b="1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4923559" y="1491529"/>
              <a:ext cx="2400300" cy="717550"/>
            </a:xfrm>
            <a:custGeom>
              <a:avLst/>
              <a:gdLst>
                <a:gd name="connsiteX0" fmla="*/ 2153337 w 2401674"/>
                <a:gd name="connsiteY0" fmla="*/ 0 h 717475"/>
                <a:gd name="connsiteX1" fmla="*/ 2401674 w 2401674"/>
                <a:gd name="connsiteY1" fmla="*/ 0 h 717475"/>
                <a:gd name="connsiteX2" fmla="*/ 2401674 w 2401674"/>
                <a:gd name="connsiteY2" fmla="*/ 717475 h 717475"/>
                <a:gd name="connsiteX3" fmla="*/ 2153337 w 2401674"/>
                <a:gd name="connsiteY3" fmla="*/ 717475 h 717475"/>
                <a:gd name="connsiteX4" fmla="*/ 2153337 w 2401674"/>
                <a:gd name="connsiteY4" fmla="*/ 627791 h 717475"/>
                <a:gd name="connsiteX5" fmla="*/ 2311990 w 2401674"/>
                <a:gd name="connsiteY5" fmla="*/ 627791 h 717475"/>
                <a:gd name="connsiteX6" fmla="*/ 2311990 w 2401674"/>
                <a:gd name="connsiteY6" fmla="*/ 89684 h 717475"/>
                <a:gd name="connsiteX7" fmla="*/ 2153337 w 2401674"/>
                <a:gd name="connsiteY7" fmla="*/ 89684 h 717475"/>
                <a:gd name="connsiteX8" fmla="*/ 0 w 2401674"/>
                <a:gd name="connsiteY8" fmla="*/ 0 h 717475"/>
                <a:gd name="connsiteX9" fmla="*/ 248337 w 2401674"/>
                <a:gd name="connsiteY9" fmla="*/ 0 h 717475"/>
                <a:gd name="connsiteX10" fmla="*/ 248337 w 2401674"/>
                <a:gd name="connsiteY10" fmla="*/ 89684 h 717475"/>
                <a:gd name="connsiteX11" fmla="*/ 89684 w 2401674"/>
                <a:gd name="connsiteY11" fmla="*/ 89684 h 717475"/>
                <a:gd name="connsiteX12" fmla="*/ 89684 w 2401674"/>
                <a:gd name="connsiteY12" fmla="*/ 627791 h 717475"/>
                <a:gd name="connsiteX13" fmla="*/ 248337 w 2401674"/>
                <a:gd name="connsiteY13" fmla="*/ 627791 h 717475"/>
                <a:gd name="connsiteX14" fmla="*/ 248337 w 2401674"/>
                <a:gd name="connsiteY14" fmla="*/ 717475 h 717475"/>
                <a:gd name="connsiteX15" fmla="*/ 0 w 2401674"/>
                <a:gd name="connsiteY15" fmla="*/ 717475 h 717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01674" h="717475">
                  <a:moveTo>
                    <a:pt x="2153337" y="0"/>
                  </a:moveTo>
                  <a:lnTo>
                    <a:pt x="2401674" y="0"/>
                  </a:lnTo>
                  <a:lnTo>
                    <a:pt x="2401674" y="717475"/>
                  </a:lnTo>
                  <a:lnTo>
                    <a:pt x="2153337" y="717475"/>
                  </a:lnTo>
                  <a:lnTo>
                    <a:pt x="2153337" y="627791"/>
                  </a:lnTo>
                  <a:lnTo>
                    <a:pt x="2311990" y="627791"/>
                  </a:lnTo>
                  <a:lnTo>
                    <a:pt x="2311990" y="89684"/>
                  </a:lnTo>
                  <a:lnTo>
                    <a:pt x="2153337" y="89684"/>
                  </a:lnTo>
                  <a:close/>
                  <a:moveTo>
                    <a:pt x="0" y="0"/>
                  </a:moveTo>
                  <a:lnTo>
                    <a:pt x="248337" y="0"/>
                  </a:lnTo>
                  <a:lnTo>
                    <a:pt x="248337" y="89684"/>
                  </a:lnTo>
                  <a:lnTo>
                    <a:pt x="89684" y="89684"/>
                  </a:lnTo>
                  <a:lnTo>
                    <a:pt x="89684" y="627791"/>
                  </a:lnTo>
                  <a:lnTo>
                    <a:pt x="248337" y="627791"/>
                  </a:lnTo>
                  <a:lnTo>
                    <a:pt x="248337" y="717475"/>
                  </a:lnTo>
                  <a:lnTo>
                    <a:pt x="0" y="717475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390" y="1228090"/>
            <a:ext cx="3890645" cy="5189855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828040" y="6191885"/>
            <a:ext cx="1323340" cy="288925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61257" y="159659"/>
            <a:ext cx="949376" cy="87085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96950" y="159385"/>
            <a:ext cx="155194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TW" altLang="en-US" sz="5000" b="1" dirty="0" err="1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首頁</a:t>
            </a:r>
            <a:endParaRPr lang="zh-TW" altLang="en-US" sz="5000" b="1" dirty="0" err="1">
              <a:solidFill>
                <a:srgbClr val="1A1B18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pic>
        <p:nvPicPr>
          <p:cNvPr id="22" name="內容版面配置區 21"/>
          <p:cNvPicPr>
            <a:picLocks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72565" y="1039495"/>
            <a:ext cx="9420225" cy="1913255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10362565" y="908685"/>
            <a:ext cx="786765" cy="521970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C6A3EE4-44DB-4C03-9891-057E14E247D2}" type="slidenum">
              <a:rPr lang="zh-CN" altLang="en-US" smtClean="0"/>
            </a:fld>
            <a:endParaRPr lang="zh-CN" altLang="en-US"/>
          </a:p>
        </p:txBody>
      </p:sp>
      <p:pic>
        <p:nvPicPr>
          <p:cNvPr id="23" name="圖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200" y="2950210"/>
            <a:ext cx="9419590" cy="3673475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8999855" y="2972435"/>
            <a:ext cx="3033395" cy="3987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p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可掃描</a:t>
            </a:r>
            <a:r>
              <a:rPr lang="en-US" altLang="zh-TW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QR-code</a:t>
            </a: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進入系統</a:t>
            </a:r>
            <a:endParaRPr lang="zh-TW" altLang="en-US" sz="20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470400" y="3067050"/>
            <a:ext cx="3532505" cy="2815590"/>
          </a:xfrm>
          <a:prstGeom prst="rect">
            <a:avLst/>
          </a:prstGeom>
          <a:noFill/>
          <a:ln w="38100"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6256655" y="5393055"/>
            <a:ext cx="4105910" cy="3987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p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醫療人員及病人</a:t>
            </a:r>
            <a:r>
              <a:rPr lang="en-US" altLang="zh-TW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SDM</a:t>
            </a: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平台執行流程</a:t>
            </a:r>
            <a:endParaRPr lang="zh-TW" altLang="en-US" sz="20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652395" y="6191885"/>
            <a:ext cx="2501265" cy="3987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p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可下載</a:t>
            </a: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系統操作說明</a:t>
            </a:r>
            <a:endParaRPr lang="zh-TW" altLang="en-US" sz="20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8543290" y="740410"/>
            <a:ext cx="1658620" cy="3987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點選</a:t>
            </a:r>
            <a:r>
              <a:rPr lang="zh-TW" altLang="en-US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【登入】</a:t>
            </a:r>
            <a:endParaRPr lang="zh-TW" altLang="en-US" sz="20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728460" y="6314440"/>
            <a:ext cx="201930" cy="186690"/>
          </a:xfrm>
          <a:prstGeom prst="rect">
            <a:avLst/>
          </a:prstGeom>
          <a:solidFill>
            <a:srgbClr val="FAEB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>
            <a:off x="5272405" y="6191885"/>
            <a:ext cx="1566545" cy="431800"/>
          </a:xfrm>
          <a:prstGeom prst="ellipse">
            <a:avLst/>
          </a:prstGeom>
          <a:noFill/>
          <a:ln w="38100"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5" grpId="0" bldLvl="0" animBg="1"/>
      <p:bldP spid="14" grpId="0" bldLvl="0" animBg="1"/>
      <p:bldP spid="11" grpId="0" bldLvl="0" animBg="1"/>
      <p:bldP spid="6" grpId="0" bldLvl="0" animBg="1"/>
      <p:bldP spid="4" grpId="0" bldLvl="0" animBg="1"/>
      <p:bldP spid="9" grpId="0" bldLvl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61257" y="159659"/>
            <a:ext cx="949376" cy="87085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96950" y="159385"/>
            <a:ext cx="199771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TW" altLang="en-US" sz="5000" b="1" dirty="0" err="1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登入</a:t>
            </a:r>
            <a:endParaRPr lang="zh-TW" altLang="en-US" sz="5000" b="1" dirty="0" err="1">
              <a:solidFill>
                <a:srgbClr val="1A1B18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37" name="文字方塊 36"/>
          <p:cNvSpPr txBox="1"/>
          <p:nvPr/>
        </p:nvSpPr>
        <p:spPr>
          <a:xfrm>
            <a:off x="2399665" y="2243455"/>
            <a:ext cx="5598795" cy="4298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19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無論民眾或</a:t>
            </a:r>
            <a:r>
              <a:rPr lang="zh-TW" altLang="en-US" sz="19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醫療人員，皆</a:t>
            </a:r>
            <a:r>
              <a:rPr lang="zh-TW" altLang="en-US" sz="19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以</a:t>
            </a:r>
            <a:r>
              <a:rPr lang="zh-TW" altLang="en-US" sz="22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【身份證字號】</a:t>
            </a:r>
            <a:r>
              <a:rPr lang="zh-TW" altLang="en-US" sz="19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登入</a:t>
            </a:r>
            <a:endParaRPr lang="zh-TW" altLang="en-US" sz="1900" b="1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C6A3EE4-44DB-4C03-9891-057E14E247D2}" type="slidenum">
              <a:rPr lang="zh-CN" altLang="en-US" smtClean="0"/>
            </a:fld>
            <a:endParaRPr lang="zh-CN" altLang="en-US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920" y="1397635"/>
            <a:ext cx="10170795" cy="4637405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2486025" y="4129405"/>
            <a:ext cx="2750820" cy="70167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/>
          <a:srcRect b="19440"/>
          <a:stretch>
            <a:fillRect/>
          </a:stretch>
        </p:blipFill>
        <p:spPr>
          <a:xfrm>
            <a:off x="6228080" y="2673350"/>
            <a:ext cx="3529965" cy="175514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cxnSp>
        <p:nvCxnSpPr>
          <p:cNvPr id="11" name="直線單箭頭接點 10"/>
          <p:cNvCxnSpPr>
            <a:stCxn id="14" idx="3"/>
            <a:endCxn id="9" idx="1"/>
          </p:cNvCxnSpPr>
          <p:nvPr/>
        </p:nvCxnSpPr>
        <p:spPr>
          <a:xfrm flipV="1">
            <a:off x="5236845" y="3550920"/>
            <a:ext cx="991235" cy="9296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898409" y="3795482"/>
            <a:ext cx="5331691" cy="3091093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-57150" y="-57151"/>
            <a:ext cx="6542190" cy="297132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083685" y="2796540"/>
            <a:ext cx="4208780" cy="1265555"/>
            <a:chOff x="3533787" y="1486131"/>
            <a:chExt cx="4970160" cy="1265555"/>
          </a:xfrm>
        </p:grpSpPr>
        <p:sp>
          <p:nvSpPr>
            <p:cNvPr id="5" name="文本框 30"/>
            <p:cNvSpPr txBox="1">
              <a:spLocks noChangeArrowheads="1"/>
            </p:cNvSpPr>
            <p:nvPr/>
          </p:nvSpPr>
          <p:spPr bwMode="auto">
            <a:xfrm>
              <a:off x="4312905" y="1564871"/>
              <a:ext cx="3411924" cy="1106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9pPr>
            </a:lstStyle>
            <a:p>
              <a:pPr algn="ctr"/>
              <a:r>
                <a:rPr lang="zh-TW" altLang="zh-CN" sz="6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民眾版</a:t>
              </a:r>
              <a:endParaRPr lang="zh-TW" altLang="zh-CN" sz="6600" b="1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3533787" y="1486131"/>
              <a:ext cx="4970160" cy="1265555"/>
            </a:xfrm>
            <a:custGeom>
              <a:avLst/>
              <a:gdLst>
                <a:gd name="connsiteX0" fmla="*/ 2153337 w 2401674"/>
                <a:gd name="connsiteY0" fmla="*/ 0 h 717475"/>
                <a:gd name="connsiteX1" fmla="*/ 2401674 w 2401674"/>
                <a:gd name="connsiteY1" fmla="*/ 0 h 717475"/>
                <a:gd name="connsiteX2" fmla="*/ 2401674 w 2401674"/>
                <a:gd name="connsiteY2" fmla="*/ 717475 h 717475"/>
                <a:gd name="connsiteX3" fmla="*/ 2153337 w 2401674"/>
                <a:gd name="connsiteY3" fmla="*/ 717475 h 717475"/>
                <a:gd name="connsiteX4" fmla="*/ 2153337 w 2401674"/>
                <a:gd name="connsiteY4" fmla="*/ 627791 h 717475"/>
                <a:gd name="connsiteX5" fmla="*/ 2311990 w 2401674"/>
                <a:gd name="connsiteY5" fmla="*/ 627791 h 717475"/>
                <a:gd name="connsiteX6" fmla="*/ 2311990 w 2401674"/>
                <a:gd name="connsiteY6" fmla="*/ 89684 h 717475"/>
                <a:gd name="connsiteX7" fmla="*/ 2153337 w 2401674"/>
                <a:gd name="connsiteY7" fmla="*/ 89684 h 717475"/>
                <a:gd name="connsiteX8" fmla="*/ 0 w 2401674"/>
                <a:gd name="connsiteY8" fmla="*/ 0 h 717475"/>
                <a:gd name="connsiteX9" fmla="*/ 248337 w 2401674"/>
                <a:gd name="connsiteY9" fmla="*/ 0 h 717475"/>
                <a:gd name="connsiteX10" fmla="*/ 248337 w 2401674"/>
                <a:gd name="connsiteY10" fmla="*/ 89684 h 717475"/>
                <a:gd name="connsiteX11" fmla="*/ 89684 w 2401674"/>
                <a:gd name="connsiteY11" fmla="*/ 89684 h 717475"/>
                <a:gd name="connsiteX12" fmla="*/ 89684 w 2401674"/>
                <a:gd name="connsiteY12" fmla="*/ 627791 h 717475"/>
                <a:gd name="connsiteX13" fmla="*/ 248337 w 2401674"/>
                <a:gd name="connsiteY13" fmla="*/ 627791 h 717475"/>
                <a:gd name="connsiteX14" fmla="*/ 248337 w 2401674"/>
                <a:gd name="connsiteY14" fmla="*/ 717475 h 717475"/>
                <a:gd name="connsiteX15" fmla="*/ 0 w 2401674"/>
                <a:gd name="connsiteY15" fmla="*/ 717475 h 717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01674" h="717475">
                  <a:moveTo>
                    <a:pt x="2153337" y="0"/>
                  </a:moveTo>
                  <a:lnTo>
                    <a:pt x="2401674" y="0"/>
                  </a:lnTo>
                  <a:lnTo>
                    <a:pt x="2401674" y="717475"/>
                  </a:lnTo>
                  <a:lnTo>
                    <a:pt x="2153337" y="717475"/>
                  </a:lnTo>
                  <a:lnTo>
                    <a:pt x="2153337" y="627791"/>
                  </a:lnTo>
                  <a:lnTo>
                    <a:pt x="2311990" y="627791"/>
                  </a:lnTo>
                  <a:lnTo>
                    <a:pt x="2311990" y="89684"/>
                  </a:lnTo>
                  <a:lnTo>
                    <a:pt x="2153337" y="89684"/>
                  </a:lnTo>
                  <a:close/>
                  <a:moveTo>
                    <a:pt x="0" y="0"/>
                  </a:moveTo>
                  <a:lnTo>
                    <a:pt x="248337" y="0"/>
                  </a:lnTo>
                  <a:lnTo>
                    <a:pt x="248337" y="89684"/>
                  </a:lnTo>
                  <a:lnTo>
                    <a:pt x="89684" y="89684"/>
                  </a:lnTo>
                  <a:lnTo>
                    <a:pt x="89684" y="627791"/>
                  </a:lnTo>
                  <a:lnTo>
                    <a:pt x="248337" y="627791"/>
                  </a:lnTo>
                  <a:lnTo>
                    <a:pt x="248337" y="717475"/>
                  </a:lnTo>
                  <a:lnTo>
                    <a:pt x="0" y="717475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025" y="1139190"/>
            <a:ext cx="11284585" cy="533463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61257" y="159659"/>
            <a:ext cx="949376" cy="87085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96950" y="159385"/>
            <a:ext cx="474345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TW" altLang="en-US" sz="5000" b="1" dirty="0" err="1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隱私權</a:t>
            </a:r>
            <a:r>
              <a:rPr lang="zh-TW" altLang="en-US" sz="5000" b="1" dirty="0" err="1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保護說明</a:t>
            </a:r>
            <a:endParaRPr lang="zh-TW" altLang="en-US" sz="5000" b="1" dirty="0" err="1">
              <a:solidFill>
                <a:srgbClr val="1A1B18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C6A3EE4-44DB-4C03-9891-057E14E247D2}" type="slidenum">
              <a:rPr lang="zh-CN" altLang="en-US" smtClean="0"/>
            </a:fld>
            <a:endParaRPr lang="zh-CN" altLang="en-US"/>
          </a:p>
        </p:txBody>
      </p:sp>
      <p:sp>
        <p:nvSpPr>
          <p:cNvPr id="7" name="橢圓 6"/>
          <p:cNvSpPr/>
          <p:nvPr/>
        </p:nvSpPr>
        <p:spPr>
          <a:xfrm>
            <a:off x="10595610" y="1010285"/>
            <a:ext cx="786765" cy="521970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7129145" y="763905"/>
            <a:ext cx="3323590" cy="10147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p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登入身分為</a:t>
            </a:r>
            <a:r>
              <a:rPr lang="zh-TW" altLang="en-US" sz="2000" b="1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【</a:t>
            </a:r>
            <a:r>
              <a:rPr lang="zh-TW" altLang="en-US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民眾】</a:t>
            </a:r>
            <a:endParaRPr lang="zh-TW" altLang="en-US" sz="20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本院病人</a:t>
            </a:r>
            <a:r>
              <a:rPr lang="en-US" altLang="zh-TW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病歷號</a:t>
            </a:r>
            <a:endParaRPr lang="zh-TW" altLang="en-US" sz="20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非本院病人</a:t>
            </a:r>
            <a:r>
              <a:rPr lang="en-US" altLang="zh-TW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身份證字號</a:t>
            </a:r>
            <a:endParaRPr lang="zh-TW" altLang="en-US" sz="20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8296275" y="5588635"/>
            <a:ext cx="5664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2800">
                <a:solidFill>
                  <a:srgbClr val="FF0000"/>
                </a:solidFill>
              </a:rPr>
              <a:t>✔</a:t>
            </a:r>
            <a:endParaRPr lang="zh-TW" altLang="en-US" sz="2800">
              <a:solidFill>
                <a:srgbClr val="FF000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 rot="900000">
            <a:off x="9144000" y="6187440"/>
            <a:ext cx="7480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3200">
                <a:solidFill>
                  <a:srgbClr val="FF0000"/>
                </a:solidFill>
              </a:rPr>
              <a:t>👈</a:t>
            </a:r>
            <a:endParaRPr lang="zh-TW" altLang="en-US" sz="3200">
              <a:solidFill>
                <a:srgbClr val="FF0000"/>
              </a:solidFill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7452995" y="5061585"/>
            <a:ext cx="2736215" cy="3987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p>
            <a:pPr algn="ctr"/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僅須第一次</a:t>
            </a: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登入時填寫</a:t>
            </a:r>
            <a:endParaRPr lang="zh-TW" altLang="en-US" sz="20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1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05" y="1217930"/>
            <a:ext cx="11127740" cy="526669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61257" y="159659"/>
            <a:ext cx="949376" cy="87085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96950" y="159385"/>
            <a:ext cx="544322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TW" altLang="en-US" sz="50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決策輔助工具清單</a:t>
            </a:r>
            <a:endParaRPr lang="zh-TW" altLang="en-US" sz="5000" b="1" dirty="0"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90905" y="4739640"/>
            <a:ext cx="10542905" cy="174434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C6A3EE4-44DB-4C03-9891-057E14E247D2}" type="slidenum">
              <a:rPr lang="zh-CN" altLang="en-US" smtClean="0"/>
            </a:fld>
            <a:endParaRPr lang="zh-CN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4079240" y="4237355"/>
            <a:ext cx="4105910" cy="3987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p>
            <a:r>
              <a:rPr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相同科別之SDM主題放置在同一區</a:t>
            </a:r>
            <a:endParaRPr sz="20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 rot="900000">
            <a:off x="4549140" y="5132070"/>
            <a:ext cx="7480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3200">
                <a:solidFill>
                  <a:srgbClr val="FF0000"/>
                </a:solidFill>
              </a:rPr>
              <a:t>👈</a:t>
            </a:r>
            <a:endParaRPr lang="zh-TW" altLang="en-US" sz="320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61257" y="159659"/>
            <a:ext cx="949376" cy="87085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96950" y="159385"/>
            <a:ext cx="983107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TW" altLang="en-US" sz="5000" b="1" dirty="0" err="1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民眾版介面</a:t>
            </a:r>
            <a:r>
              <a:rPr lang="en-US" altLang="zh-TW" sz="5000" b="1" dirty="0" err="1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-</a:t>
            </a:r>
            <a:r>
              <a:rPr lang="zh-TW" altLang="en-US" sz="35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選定主題</a:t>
            </a:r>
            <a:endParaRPr lang="zh-TW" altLang="en-US" sz="3500" b="1" dirty="0"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C6A3EE4-44DB-4C03-9891-057E14E247D2}" type="slidenum">
              <a:rPr lang="zh-CN" altLang="en-US" smtClean="0"/>
            </a:fld>
            <a:endParaRPr lang="zh-CN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20" y="1311910"/>
            <a:ext cx="11464925" cy="3655695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363220" y="5187315"/>
            <a:ext cx="9208770" cy="475615"/>
          </a:xfrm>
          <a:prstGeom prst="rect">
            <a:avLst/>
          </a:prstGeom>
          <a:solidFill>
            <a:srgbClr val="FFC0CB"/>
          </a:solidFill>
        </p:spPr>
        <p:txBody>
          <a:bodyPr wrap="square" rtlCol="0">
            <a:spAutoFit/>
          </a:bodyPr>
          <a:p>
            <a:pPr fontAlgn="auto">
              <a:lnSpc>
                <a:spcPts val="3000"/>
              </a:lnSpc>
            </a:pPr>
            <a:r>
              <a:rPr lang="zh-TW" altLang="en-US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粉色：</a:t>
            </a:r>
            <a:r>
              <a:rPr lang="zh-TW" altLang="en-US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尚未與病人進行</a:t>
            </a:r>
            <a:r>
              <a:rPr lang="en-US" altLang="zh-TW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SDM</a:t>
            </a:r>
            <a:r>
              <a:rPr lang="zh-TW" altLang="en-US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，準備</a:t>
            </a:r>
            <a:r>
              <a:rPr lang="zh-TW" altLang="en-US" sz="20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以系統</a:t>
            </a:r>
            <a:r>
              <a:rPr lang="en-US" altLang="zh-TW" sz="20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PDA</a:t>
            </a:r>
            <a:r>
              <a:rPr lang="zh-TW" altLang="en-US" sz="2000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協助病人比較各種治療選項優缺點</a:t>
            </a:r>
            <a:endParaRPr lang="zh-TW" altLang="en-US" sz="2000" b="1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  <a:sym typeface="+mn-ea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431030" y="5795645"/>
            <a:ext cx="6891655" cy="475615"/>
          </a:xfrm>
          <a:prstGeom prst="rect">
            <a:avLst/>
          </a:prstGeom>
          <a:solidFill>
            <a:srgbClr val="90EE90"/>
          </a:solidFill>
        </p:spPr>
        <p:txBody>
          <a:bodyPr wrap="none" rtlCol="0" anchor="t">
            <a:spAutoFit/>
          </a:bodyPr>
          <a:p>
            <a:pPr fontAlgn="auto">
              <a:lnSpc>
                <a:spcPts val="3000"/>
              </a:lnSpc>
            </a:pPr>
            <a:r>
              <a:rPr lang="zh-TW" altLang="en-US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綠色：</a:t>
            </a:r>
            <a:r>
              <a:rPr lang="zh-TW" altLang="en-US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已與病人</a:t>
            </a:r>
            <a:r>
              <a:rPr lang="zh-TW" altLang="en-US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完成</a:t>
            </a:r>
            <a:r>
              <a:rPr lang="en-US" altLang="zh-TW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SDM</a:t>
            </a:r>
            <a:r>
              <a:rPr lang="zh-TW" altLang="en-US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並做出治療選擇</a:t>
            </a:r>
            <a:r>
              <a:rPr lang="zh-TW" altLang="en-US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，開始</a:t>
            </a:r>
            <a:r>
              <a:rPr lang="zh-TW" altLang="en-US" b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填寫成效評估問卷</a:t>
            </a:r>
            <a:endParaRPr lang="zh-TW" altLang="en-US" b="1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  <a:sym typeface="+mn-ea"/>
            </a:endParaRPr>
          </a:p>
        </p:txBody>
      </p:sp>
      <p:cxnSp>
        <p:nvCxnSpPr>
          <p:cNvPr id="7" name="直線單箭頭接點 6"/>
          <p:cNvCxnSpPr/>
          <p:nvPr/>
        </p:nvCxnSpPr>
        <p:spPr>
          <a:xfrm flipH="1">
            <a:off x="2869565" y="4718050"/>
            <a:ext cx="0" cy="504000"/>
          </a:xfrm>
          <a:prstGeom prst="straightConnector1">
            <a:avLst/>
          </a:prstGeom>
          <a:ln w="38100">
            <a:solidFill>
              <a:srgbClr val="FFC0C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單箭頭接點 7"/>
          <p:cNvCxnSpPr/>
          <p:nvPr/>
        </p:nvCxnSpPr>
        <p:spPr>
          <a:xfrm flipH="1">
            <a:off x="9853930" y="4718050"/>
            <a:ext cx="0" cy="1116000"/>
          </a:xfrm>
          <a:prstGeom prst="straightConnector1">
            <a:avLst/>
          </a:prstGeom>
          <a:ln w="38100">
            <a:solidFill>
              <a:srgbClr val="90EE9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/>
          <p:cNvSpPr txBox="1"/>
          <p:nvPr/>
        </p:nvSpPr>
        <p:spPr>
          <a:xfrm rot="900000">
            <a:off x="3620135" y="4456430"/>
            <a:ext cx="7480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3200">
                <a:solidFill>
                  <a:srgbClr val="FF0000"/>
                </a:solidFill>
              </a:rPr>
              <a:t>👈</a:t>
            </a:r>
            <a:endParaRPr lang="zh-TW" altLang="en-US" sz="320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47650" y="4296410"/>
            <a:ext cx="11696065" cy="227266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61257" y="159659"/>
            <a:ext cx="949376" cy="87085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96950" y="159385"/>
            <a:ext cx="1010539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zh-TW" sz="5000" b="1" dirty="0" err="1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                          -</a:t>
            </a:r>
            <a:r>
              <a:rPr lang="en-US" altLang="zh-TW" sz="3500" b="1" normalizeH="1" baseline="20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①</a:t>
            </a:r>
            <a:r>
              <a:rPr lang="zh-TW" altLang="en-US" sz="3500" b="1" dirty="0" err="1">
                <a:solidFill>
                  <a:srgbClr val="1A1B18"/>
                </a:solidFill>
                <a:latin typeface="Calibri" panose="020F0502020204030204" pitchFamily="34" charset="0"/>
                <a:ea typeface="微軟正黑體" panose="020B0604030504040204" pitchFamily="34" charset="-120"/>
                <a:sym typeface="+mn-ea"/>
              </a:rPr>
              <a:t>填選想要選擇的方式</a:t>
            </a:r>
            <a:endParaRPr lang="zh-TW" altLang="en-US" sz="3500" b="1" dirty="0" err="1">
              <a:solidFill>
                <a:srgbClr val="1A1B18"/>
              </a:solidFill>
              <a:latin typeface="Calibri" panose="020F0502020204030204" pitchFamily="34" charset="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7954645" y="5348605"/>
            <a:ext cx="2992755" cy="6756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 fontAlgn="auto"/>
            <a:r>
              <a:rPr lang="zh-TW" altLang="en-US" sz="19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選完後點選【填答儲存】，儲存後將無法修改</a:t>
            </a:r>
            <a:endParaRPr lang="zh-TW" altLang="en-US" sz="1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8047355" y="6142990"/>
            <a:ext cx="997585" cy="426085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C6A3EE4-44DB-4C03-9891-057E14E247D2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48285" y="1191895"/>
            <a:ext cx="11695430" cy="2312035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 rot="900000">
            <a:off x="7874635" y="3194050"/>
            <a:ext cx="7480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3200">
                <a:solidFill>
                  <a:srgbClr val="FF0000"/>
                </a:solidFill>
              </a:rPr>
              <a:t>👈</a:t>
            </a:r>
            <a:endParaRPr lang="zh-TW" altLang="en-US" sz="3200">
              <a:solidFill>
                <a:srgbClr val="FF0000"/>
              </a:solidFill>
            </a:endParaRPr>
          </a:p>
        </p:txBody>
      </p:sp>
      <p:sp>
        <p:nvSpPr>
          <p:cNvPr id="15" name="文字方塊 14"/>
          <p:cNvSpPr txBox="1"/>
          <p:nvPr/>
        </p:nvSpPr>
        <p:spPr>
          <a:xfrm rot="16200000">
            <a:off x="6707505" y="3329940"/>
            <a:ext cx="90043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8000">
                <a:solidFill>
                  <a:srgbClr val="03715B"/>
                </a:solidFill>
              </a:rPr>
              <a:t>⬿</a:t>
            </a:r>
            <a:endParaRPr lang="zh-TW" altLang="en-US" sz="8000">
              <a:solidFill>
                <a:srgbClr val="03715B"/>
              </a:solidFill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7667625" y="3754120"/>
            <a:ext cx="3956050" cy="3987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p>
            <a:r>
              <a:rPr 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※</a:t>
            </a:r>
            <a:r>
              <a:rPr lang="zh-TW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所有填答頁面皆無法按上一頁</a:t>
            </a:r>
            <a:r>
              <a:rPr 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※</a:t>
            </a:r>
            <a:endParaRPr lang="en-US" sz="20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210945" y="159385"/>
            <a:ext cx="4248000" cy="860425"/>
          </a:xfrm>
          <a:prstGeom prst="rect">
            <a:avLst/>
          </a:prstGeom>
          <a:solidFill>
            <a:srgbClr val="FFC0CB"/>
          </a:solidFill>
        </p:spPr>
        <p:txBody>
          <a:bodyPr wrap="square" rtlCol="0">
            <a:spAutoFit/>
          </a:bodyPr>
          <a:p>
            <a:pPr algn="ctr" fontAlgn="auto">
              <a:lnSpc>
                <a:spcPct val="100000"/>
              </a:lnSpc>
            </a:pPr>
            <a:r>
              <a:rPr sz="5000" b="1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開始進行SDM</a:t>
            </a:r>
            <a:endParaRPr sz="5000" b="1"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0" grpId="0" bldLvl="0" animBg="1"/>
      <p:bldP spid="11" grpId="0" bldLvl="0" animBg="1"/>
      <p:bldP spid="16" grpId="1" bldLvl="0" animBg="1"/>
      <p:bldP spid="16" grpId="2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025" y="4383405"/>
            <a:ext cx="11284585" cy="67564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61257" y="159659"/>
            <a:ext cx="949376" cy="87085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96950" y="159385"/>
            <a:ext cx="1010539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zh-TW" sz="5000" b="1" dirty="0" err="1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                          -</a:t>
            </a:r>
            <a:r>
              <a:rPr lang="zh-TW" altLang="en-US" sz="3500" b="1" normalizeH="1" baseline="2000" dirty="0">
                <a:latin typeface="Calibri" panose="020F0502020204030204" pitchFamily="34" charset="0"/>
                <a:ea typeface="微軟正黑體" panose="020B0604030504040204" pitchFamily="34" charset="-120"/>
                <a:sym typeface="+mn-ea"/>
              </a:rPr>
              <a:t>②</a:t>
            </a:r>
            <a:r>
              <a:rPr lang="zh-TW" altLang="en-US" sz="35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觀看決策輔助工具</a:t>
            </a:r>
            <a:endParaRPr lang="zh-TW" altLang="en-US" sz="3500" b="1" dirty="0" err="1">
              <a:solidFill>
                <a:srgbClr val="1A1B18"/>
              </a:solidFill>
              <a:latin typeface="Calibri" panose="020F0502020204030204" pitchFamily="34" charset="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C6A3EE4-44DB-4C03-9891-057E14E247D2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6240" y="1138555"/>
            <a:ext cx="11291570" cy="2545715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4"/>
          <a:srcRect b="-3426"/>
          <a:stretch>
            <a:fillRect/>
          </a:stretch>
        </p:blipFill>
        <p:spPr>
          <a:xfrm>
            <a:off x="403860" y="3678555"/>
            <a:ext cx="11291570" cy="363855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 rot="900000">
            <a:off x="7626985" y="3371850"/>
            <a:ext cx="7480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3200">
                <a:solidFill>
                  <a:srgbClr val="FF0000"/>
                </a:solidFill>
              </a:rPr>
              <a:t>👈</a:t>
            </a:r>
            <a:endParaRPr lang="zh-TW" altLang="en-US" sz="3200">
              <a:solidFill>
                <a:srgbClr val="FF0000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91770" y="3592830"/>
            <a:ext cx="5647055" cy="30346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文字方塊 14"/>
          <p:cNvSpPr txBox="1"/>
          <p:nvPr/>
        </p:nvSpPr>
        <p:spPr>
          <a:xfrm rot="900000">
            <a:off x="8065770" y="3371850"/>
            <a:ext cx="7480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3200">
                <a:solidFill>
                  <a:srgbClr val="FF0000"/>
                </a:solidFill>
              </a:rPr>
              <a:t>👈</a:t>
            </a:r>
            <a:endParaRPr lang="zh-TW" altLang="en-US" sz="320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110605" y="4692650"/>
            <a:ext cx="3815080" cy="36576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1210945" y="159385"/>
            <a:ext cx="4248000" cy="860425"/>
          </a:xfrm>
          <a:prstGeom prst="rect">
            <a:avLst/>
          </a:prstGeom>
          <a:solidFill>
            <a:srgbClr val="FFC0CB"/>
          </a:solidFill>
        </p:spPr>
        <p:txBody>
          <a:bodyPr wrap="square" rtlCol="0">
            <a:spAutoFit/>
          </a:bodyPr>
          <a:p>
            <a:pPr algn="ctr" fontAlgn="auto">
              <a:lnSpc>
                <a:spcPct val="100000"/>
              </a:lnSpc>
            </a:pPr>
            <a:r>
              <a:rPr sz="5000" b="1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開始進行SDM</a:t>
            </a:r>
            <a:endParaRPr sz="5000" b="1"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8" grpId="0" bldLvl="0" animBg="1"/>
      <p:bldP spid="1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61257" y="159659"/>
            <a:ext cx="949376" cy="87085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96950" y="159385"/>
            <a:ext cx="1010539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zh-TW" sz="5000" b="1" dirty="0" err="1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                          -</a:t>
            </a:r>
            <a:r>
              <a:rPr lang="zh-TW" altLang="en-US" sz="3500" b="1" normalizeH="1" baseline="2000" dirty="0">
                <a:latin typeface="Calibri" panose="020F0502020204030204" pitchFamily="34" charset="0"/>
                <a:ea typeface="微軟正黑體" panose="020B0604030504040204" pitchFamily="34" charset="-120"/>
                <a:cs typeface="+mj-cs"/>
                <a:sym typeface="+mn-ea"/>
              </a:rPr>
              <a:t>③</a:t>
            </a:r>
            <a:r>
              <a:rPr lang="zh-TW" altLang="en-US" sz="35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+mn-ea"/>
              </a:rPr>
              <a:t>填寫在意選項評估</a:t>
            </a:r>
            <a:endParaRPr lang="zh-TW" altLang="en-US" sz="3500" b="1" dirty="0" err="1">
              <a:solidFill>
                <a:srgbClr val="1A1B18"/>
              </a:solidFill>
              <a:latin typeface="Calibri" panose="020F0502020204030204" pitchFamily="34" charset="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C6A3EE4-44DB-4C03-9891-057E14E247D2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57810" y="1231265"/>
            <a:ext cx="11676380" cy="9652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60985" y="2407920"/>
            <a:ext cx="5769610" cy="4211955"/>
          </a:xfrm>
          <a:prstGeom prst="rect">
            <a:avLst/>
          </a:prstGeom>
        </p:spPr>
      </p:pic>
      <p:sp>
        <p:nvSpPr>
          <p:cNvPr id="15" name="文字方塊 14"/>
          <p:cNvSpPr txBox="1"/>
          <p:nvPr/>
        </p:nvSpPr>
        <p:spPr>
          <a:xfrm rot="900000">
            <a:off x="7730490" y="1905635"/>
            <a:ext cx="7480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3200">
                <a:solidFill>
                  <a:srgbClr val="FF0000"/>
                </a:solidFill>
              </a:rPr>
              <a:t>👈</a:t>
            </a:r>
            <a:endParaRPr lang="zh-TW" altLang="en-US" sz="3200">
              <a:solidFill>
                <a:srgbClr val="FF0000"/>
              </a:solidFill>
            </a:endParaRPr>
          </a:p>
        </p:txBody>
      </p:sp>
      <p:sp>
        <p:nvSpPr>
          <p:cNvPr id="14" name="文字方塊 13"/>
          <p:cNvSpPr txBox="1"/>
          <p:nvPr/>
        </p:nvSpPr>
        <p:spPr>
          <a:xfrm rot="19260000">
            <a:off x="5275580" y="1674495"/>
            <a:ext cx="120269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9600">
                <a:solidFill>
                  <a:srgbClr val="03715B"/>
                </a:solidFill>
              </a:rPr>
              <a:t>⇜</a:t>
            </a:r>
            <a:endParaRPr lang="zh-TW" altLang="en-US" sz="9600">
              <a:solidFill>
                <a:srgbClr val="03715B"/>
              </a:solidFill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6176645" y="6043295"/>
            <a:ext cx="2992755" cy="6756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p>
            <a:pPr algn="just" fontAlgn="auto"/>
            <a:r>
              <a:rPr lang="zh-TW" altLang="en-US" sz="19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選完後點選【填答儲存】，儲存後將無法修改</a:t>
            </a:r>
            <a:endParaRPr lang="zh-TW" altLang="en-US" sz="1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橢圓 16"/>
          <p:cNvSpPr/>
          <p:nvPr/>
        </p:nvSpPr>
        <p:spPr>
          <a:xfrm>
            <a:off x="5033010" y="6292850"/>
            <a:ext cx="997585" cy="426085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6645" y="2747010"/>
            <a:ext cx="5805170" cy="2745105"/>
          </a:xfrm>
          <a:prstGeom prst="rect">
            <a:avLst/>
          </a:prstGeom>
        </p:spPr>
      </p:pic>
      <p:sp>
        <p:nvSpPr>
          <p:cNvPr id="19" name="文字方塊 18"/>
          <p:cNvSpPr txBox="1"/>
          <p:nvPr/>
        </p:nvSpPr>
        <p:spPr>
          <a:xfrm>
            <a:off x="7303770" y="5346065"/>
            <a:ext cx="3551555" cy="3987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p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不同主題會有不同的呈現方式</a:t>
            </a:r>
            <a:endParaRPr lang="zh-TW" altLang="en-US" sz="20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210945" y="159385"/>
            <a:ext cx="4248000" cy="860425"/>
          </a:xfrm>
          <a:prstGeom prst="rect">
            <a:avLst/>
          </a:prstGeom>
          <a:solidFill>
            <a:srgbClr val="FFC0CB"/>
          </a:solidFill>
        </p:spPr>
        <p:txBody>
          <a:bodyPr wrap="square" rtlCol="0">
            <a:spAutoFit/>
          </a:bodyPr>
          <a:p>
            <a:pPr algn="ctr" fontAlgn="auto">
              <a:lnSpc>
                <a:spcPct val="100000"/>
              </a:lnSpc>
            </a:pPr>
            <a:r>
              <a:rPr sz="5000" b="1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開始進行SDM</a:t>
            </a:r>
            <a:endParaRPr sz="5000" b="1"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4" grpId="0"/>
      <p:bldP spid="16" grpId="0" bldLvl="0" animBg="1"/>
      <p:bldP spid="17" grpId="0" bldLvl="0" animBg="1"/>
      <p:bldP spid="19" grpId="3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335" y="3348355"/>
            <a:ext cx="10271760" cy="32232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61257" y="159659"/>
            <a:ext cx="949376" cy="87085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96950" y="159385"/>
            <a:ext cx="1010539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zh-TW" sz="5000" b="1" dirty="0" err="1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                          -</a:t>
            </a:r>
            <a:r>
              <a:rPr lang="zh-TW" altLang="en-US" sz="3500" b="1" normalizeH="1" baseline="2000" dirty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+mn-ea"/>
              </a:rPr>
              <a:t>④</a:t>
            </a:r>
            <a:r>
              <a:rPr lang="zh-TW" altLang="en-US" sz="35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填寫認知評估</a:t>
            </a:r>
            <a:endParaRPr lang="zh-TW" altLang="en-US" sz="3500" b="1" dirty="0" err="1">
              <a:solidFill>
                <a:srgbClr val="1A1B18"/>
              </a:solidFill>
              <a:latin typeface="Calibri" panose="020F0502020204030204" pitchFamily="34" charset="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C6A3EE4-44DB-4C03-9891-057E14E247D2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45" y="1197610"/>
            <a:ext cx="11649710" cy="1254125"/>
          </a:xfrm>
          <a:prstGeom prst="rect">
            <a:avLst/>
          </a:prstGeom>
        </p:spPr>
      </p:pic>
      <p:sp>
        <p:nvSpPr>
          <p:cNvPr id="15" name="文字方塊 14"/>
          <p:cNvSpPr txBox="1"/>
          <p:nvPr/>
        </p:nvSpPr>
        <p:spPr>
          <a:xfrm rot="16200000">
            <a:off x="6684010" y="2310765"/>
            <a:ext cx="90043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8000">
                <a:solidFill>
                  <a:srgbClr val="03715B"/>
                </a:solidFill>
              </a:rPr>
              <a:t>⬿</a:t>
            </a:r>
            <a:endParaRPr lang="zh-TW" altLang="en-US" sz="8000">
              <a:solidFill>
                <a:srgbClr val="03715B"/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 rot="900000">
            <a:off x="7451725" y="2155190"/>
            <a:ext cx="7480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3200">
                <a:solidFill>
                  <a:srgbClr val="FF0000"/>
                </a:solidFill>
              </a:rPr>
              <a:t>👈</a:t>
            </a:r>
            <a:endParaRPr lang="zh-TW" altLang="en-US" sz="3200">
              <a:solidFill>
                <a:srgbClr val="FF0000"/>
              </a:solidFill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8745855" y="5348605"/>
            <a:ext cx="2992755" cy="6756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p>
            <a:pPr algn="just" fontAlgn="auto"/>
            <a:r>
              <a:rPr lang="zh-TW" altLang="en-US" sz="19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選完後點選【填答儲存】，儲存後將無法修改</a:t>
            </a:r>
            <a:endParaRPr lang="zh-TW" altLang="en-US" sz="1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橢圓 15"/>
          <p:cNvSpPr/>
          <p:nvPr/>
        </p:nvSpPr>
        <p:spPr>
          <a:xfrm>
            <a:off x="9591675" y="6145530"/>
            <a:ext cx="997585" cy="426085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1210945" y="159385"/>
            <a:ext cx="4248000" cy="860425"/>
          </a:xfrm>
          <a:prstGeom prst="rect">
            <a:avLst/>
          </a:prstGeom>
          <a:solidFill>
            <a:srgbClr val="FFC0CB"/>
          </a:solidFill>
        </p:spPr>
        <p:txBody>
          <a:bodyPr wrap="square" rtlCol="0">
            <a:spAutoFit/>
          </a:bodyPr>
          <a:p>
            <a:pPr algn="ctr" fontAlgn="auto">
              <a:lnSpc>
                <a:spcPct val="100000"/>
              </a:lnSpc>
            </a:pPr>
            <a:r>
              <a:rPr sz="5000" b="1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開始進行SDM</a:t>
            </a:r>
            <a:endParaRPr sz="5000" b="1"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9" grpId="0"/>
      <p:bldP spid="14" grpId="0" bldLvl="0" animBg="1"/>
      <p:bldP spid="16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8815" y="2901315"/>
            <a:ext cx="7553960" cy="38068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61257" y="159659"/>
            <a:ext cx="949376" cy="87085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96950" y="159385"/>
            <a:ext cx="1010539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zh-TW" sz="5000" b="1" dirty="0" err="1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                          -</a:t>
            </a:r>
            <a:r>
              <a:rPr lang="zh-TW" altLang="en-US" sz="3500" b="1" normalizeH="1" baseline="20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⑤</a:t>
            </a:r>
            <a:r>
              <a:rPr lang="zh-TW" altLang="en-US" sz="35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填寫醫療決策</a:t>
            </a:r>
            <a:endParaRPr lang="zh-TW" altLang="en-US" sz="3500" b="1" dirty="0" err="1">
              <a:solidFill>
                <a:srgbClr val="1A1B18"/>
              </a:solidFill>
              <a:latin typeface="Calibri" panose="020F0502020204030204" pitchFamily="34" charset="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18185" y="3316605"/>
            <a:ext cx="4222750" cy="955040"/>
          </a:xfrm>
          <a:prstGeom prst="rect">
            <a:avLst/>
          </a:prstGeom>
          <a:noFill/>
          <a:ln w="38100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718185" y="4293870"/>
            <a:ext cx="5724525" cy="185547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文字方塊 1"/>
          <p:cNvSpPr txBox="1"/>
          <p:nvPr/>
        </p:nvSpPr>
        <p:spPr>
          <a:xfrm>
            <a:off x="4199255" y="3316605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TW" altLang="en-US" sz="2400" b="1">
                <a:solidFill>
                  <a:schemeClr val="accent2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上面</a:t>
            </a:r>
            <a:endParaRPr lang="zh-TW" altLang="en-US" sz="2400" b="1">
              <a:solidFill>
                <a:schemeClr val="accent2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5708015" y="4293870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TW" altLang="en-US" sz="2400" b="1">
                <a:solidFill>
                  <a:srgbClr val="7030A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下面</a:t>
            </a:r>
            <a:endParaRPr lang="zh-TW" altLang="en-US" sz="2400" b="1">
              <a:solidFill>
                <a:srgbClr val="7030A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16" name="投影片編號版面配置區 1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C6A3EE4-44DB-4C03-9891-057E14E247D2}" type="slidenum">
              <a:rPr lang="zh-CN" altLang="en-US" smtClean="0"/>
            </a:fld>
            <a:endParaRPr lang="zh-CN" altLang="en-US"/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615" y="1202690"/>
            <a:ext cx="11656060" cy="1597025"/>
          </a:xfrm>
          <a:prstGeom prst="rect">
            <a:avLst/>
          </a:prstGeom>
        </p:spPr>
      </p:pic>
      <p:sp>
        <p:nvSpPr>
          <p:cNvPr id="19" name="文字方塊 18"/>
          <p:cNvSpPr txBox="1"/>
          <p:nvPr/>
        </p:nvSpPr>
        <p:spPr>
          <a:xfrm rot="900000">
            <a:off x="7397750" y="2439670"/>
            <a:ext cx="7480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3200">
                <a:solidFill>
                  <a:srgbClr val="FF0000"/>
                </a:solidFill>
              </a:rPr>
              <a:t>👈</a:t>
            </a:r>
            <a:endParaRPr lang="zh-TW" altLang="en-US" sz="3200">
              <a:solidFill>
                <a:srgbClr val="FF0000"/>
              </a:solidFill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8417560" y="6032500"/>
            <a:ext cx="2992755" cy="6756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p>
            <a:pPr algn="just" fontAlgn="auto"/>
            <a:r>
              <a:rPr lang="zh-TW" altLang="en-US" sz="19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選完後點選【填答儲存】，儲存後將無法修改</a:t>
            </a:r>
            <a:endParaRPr lang="zh-TW" altLang="en-US" sz="1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橢圓 20"/>
          <p:cNvSpPr/>
          <p:nvPr/>
        </p:nvSpPr>
        <p:spPr>
          <a:xfrm>
            <a:off x="7235190" y="6353810"/>
            <a:ext cx="997585" cy="426085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22" name="文字方塊 21"/>
          <p:cNvSpPr txBox="1"/>
          <p:nvPr/>
        </p:nvSpPr>
        <p:spPr>
          <a:xfrm>
            <a:off x="5252085" y="3193415"/>
            <a:ext cx="2750820" cy="7067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p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如</a:t>
            </a: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已決定好治療方式，選擇</a:t>
            </a:r>
            <a:r>
              <a:rPr lang="zh-TW" altLang="en-US" sz="2000">
                <a:solidFill>
                  <a:schemeClr val="accent2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【</a:t>
            </a:r>
            <a:r>
              <a:rPr lang="zh-TW" altLang="en-US" sz="2000" b="1">
                <a:solidFill>
                  <a:schemeClr val="accent2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上面】</a:t>
            </a: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區塊欄位</a:t>
            </a:r>
            <a:endParaRPr lang="en-US" sz="20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6614160" y="4443095"/>
            <a:ext cx="3067050" cy="7067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p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如尚未決定治療方式，則選擇</a:t>
            </a:r>
            <a:r>
              <a:rPr lang="zh-TW" altLang="en-US" sz="2000">
                <a:solidFill>
                  <a:srgbClr val="7030A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【</a:t>
            </a:r>
            <a:r>
              <a:rPr lang="zh-TW" altLang="en-US" sz="2000" b="1">
                <a:solidFill>
                  <a:srgbClr val="7030A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下面】</a:t>
            </a: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區塊欄位</a:t>
            </a:r>
            <a:endParaRPr lang="en-US" sz="20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210945" y="159385"/>
            <a:ext cx="4248000" cy="860425"/>
          </a:xfrm>
          <a:prstGeom prst="rect">
            <a:avLst/>
          </a:prstGeom>
          <a:solidFill>
            <a:srgbClr val="FFC0CB"/>
          </a:solidFill>
        </p:spPr>
        <p:txBody>
          <a:bodyPr wrap="square" rtlCol="0">
            <a:spAutoFit/>
          </a:bodyPr>
          <a:p>
            <a:pPr algn="ctr" fontAlgn="auto">
              <a:lnSpc>
                <a:spcPct val="100000"/>
              </a:lnSpc>
            </a:pPr>
            <a:r>
              <a:rPr sz="5000" b="1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開始進行SDM</a:t>
            </a:r>
            <a:endParaRPr sz="5000" b="1"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8" grpId="0" animBg="1"/>
      <p:bldP spid="22" grpId="0" animBg="1"/>
      <p:bldP spid="9" grpId="0" animBg="1"/>
      <p:bldP spid="23" grpId="0" bldLvl="0" animBg="1"/>
      <p:bldP spid="2" grpId="0"/>
      <p:bldP spid="7" grpId="0"/>
      <p:bldP spid="8" grpId="1" animBg="1"/>
      <p:bldP spid="2" grpId="1"/>
      <p:bldP spid="22" grpId="1" animBg="1"/>
      <p:bldP spid="21" grpId="0" bldLvl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61257" y="159659"/>
            <a:ext cx="949376" cy="87085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96950" y="159385"/>
            <a:ext cx="1064387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zh-TW" sz="5000" b="1" dirty="0" err="1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                          -</a:t>
            </a:r>
            <a:r>
              <a:rPr lang="en-US" altLang="zh-TW" sz="3500" b="1" normalizeH="1" baseline="20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⑥</a:t>
            </a:r>
            <a:r>
              <a:rPr lang="zh-TW" altLang="en-US" sz="35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填寫</a:t>
            </a:r>
            <a:r>
              <a:rPr lang="en-US" altLang="zh-TW" sz="35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SDM</a:t>
            </a:r>
            <a:r>
              <a:rPr lang="zh-TW" altLang="en-US" sz="35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成效</a:t>
            </a:r>
            <a:r>
              <a:rPr lang="zh-TW" altLang="en-US" sz="35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評估調查問卷</a:t>
            </a:r>
            <a:endParaRPr lang="zh-TW" altLang="en-US" sz="3500" b="1" dirty="0" err="1">
              <a:solidFill>
                <a:srgbClr val="1A1B18"/>
              </a:solidFill>
              <a:latin typeface="Calibri" panose="020F0502020204030204" pitchFamily="34" charset="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C6A3EE4-44DB-4C03-9891-057E14E247D2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90" y="1189355"/>
            <a:ext cx="11641455" cy="1945640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 rot="900000">
            <a:off x="8403590" y="2744470"/>
            <a:ext cx="7480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3200">
                <a:solidFill>
                  <a:srgbClr val="FF0000"/>
                </a:solidFill>
              </a:rPr>
              <a:t>👈</a:t>
            </a:r>
            <a:endParaRPr lang="zh-TW" altLang="en-US" sz="3200">
              <a:solidFill>
                <a:srgbClr val="FF0000"/>
              </a:solidFill>
            </a:endParaRPr>
          </a:p>
        </p:txBody>
      </p:sp>
      <p:grpSp>
        <p:nvGrpSpPr>
          <p:cNvPr id="4" name="群組 3"/>
          <p:cNvGrpSpPr/>
          <p:nvPr/>
        </p:nvGrpSpPr>
        <p:grpSpPr>
          <a:xfrm>
            <a:off x="260985" y="3172460"/>
            <a:ext cx="7685405" cy="3459480"/>
            <a:chOff x="411" y="4996"/>
            <a:chExt cx="12103" cy="5448"/>
          </a:xfrm>
        </p:grpSpPr>
        <p:pic>
          <p:nvPicPr>
            <p:cNvPr id="23" name="圖片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4" y="9626"/>
              <a:ext cx="12081" cy="819"/>
            </a:xfrm>
            <a:prstGeom prst="rect">
              <a:avLst/>
            </a:prstGeom>
          </p:spPr>
        </p:pic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" y="4996"/>
              <a:ext cx="12035" cy="4646"/>
            </a:xfrm>
            <a:prstGeom prst="rect">
              <a:avLst/>
            </a:prstGeom>
          </p:spPr>
        </p:pic>
      </p:grpSp>
      <p:sp>
        <p:nvSpPr>
          <p:cNvPr id="14" name="橢圓 13"/>
          <p:cNvSpPr/>
          <p:nvPr/>
        </p:nvSpPr>
        <p:spPr>
          <a:xfrm>
            <a:off x="3983990" y="6266180"/>
            <a:ext cx="774700" cy="365125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22" name="文字方塊 21"/>
          <p:cNvSpPr txBox="1"/>
          <p:nvPr/>
        </p:nvSpPr>
        <p:spPr>
          <a:xfrm>
            <a:off x="4919345" y="5986145"/>
            <a:ext cx="3878580" cy="6451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auto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填完後點選【提交完成】，儲存後將無法修改，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即完成該主題之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SDM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210945" y="159385"/>
            <a:ext cx="4248000" cy="860425"/>
          </a:xfrm>
          <a:prstGeom prst="rect">
            <a:avLst/>
          </a:prstGeom>
          <a:solidFill>
            <a:srgbClr val="FFC0CB"/>
          </a:solidFill>
        </p:spPr>
        <p:txBody>
          <a:bodyPr wrap="square" rtlCol="0">
            <a:spAutoFit/>
          </a:bodyPr>
          <a:p>
            <a:pPr algn="ctr" fontAlgn="auto">
              <a:lnSpc>
                <a:spcPct val="100000"/>
              </a:lnSpc>
            </a:pPr>
            <a:r>
              <a:rPr sz="5000" b="1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開始進行SDM</a:t>
            </a:r>
            <a:endParaRPr sz="5000" b="1"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2" grpId="0" bldLvl="0" animBg="1"/>
      <p:bldP spid="14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530" y="1702435"/>
            <a:ext cx="11238865" cy="288417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61257" y="159659"/>
            <a:ext cx="949376" cy="87085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96950" y="159385"/>
            <a:ext cx="1010539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zh-TW" sz="5000" b="1" dirty="0" err="1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                          -</a:t>
            </a:r>
            <a:r>
              <a:rPr lang="zh-TW" altLang="en-US" sz="35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尚未填完登出後再登入</a:t>
            </a:r>
            <a:r>
              <a:rPr lang="en-US" altLang="zh-TW" sz="35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...</a:t>
            </a:r>
            <a:endParaRPr lang="en-US" altLang="zh-TW" sz="3500" b="1" dirty="0"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3590290" y="5188585"/>
            <a:ext cx="6095365" cy="10147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p>
            <a:pPr fontAlgn="auto"/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舉例：當前一次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填答僅到步驟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【②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觀看決策輔助工具】即登出網站，下次再登入時，會接續下一步驟【③填寫在意選項評估】，不會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出現決策輔助工具清單頁面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5939155" y="4241165"/>
            <a:ext cx="2065655" cy="345440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C6A3EE4-44DB-4C03-9891-057E14E247D2}" type="slidenum">
              <a:rPr lang="zh-CN" altLang="en-US" smtClean="0"/>
            </a:fld>
            <a:endParaRPr lang="zh-CN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1210945" y="159385"/>
            <a:ext cx="4248000" cy="860425"/>
          </a:xfrm>
          <a:prstGeom prst="rect">
            <a:avLst/>
          </a:prstGeom>
          <a:solidFill>
            <a:srgbClr val="FFC0CB"/>
          </a:solidFill>
        </p:spPr>
        <p:txBody>
          <a:bodyPr wrap="square" rtlCol="0">
            <a:spAutoFit/>
          </a:bodyPr>
          <a:p>
            <a:pPr algn="ctr" fontAlgn="auto">
              <a:lnSpc>
                <a:spcPct val="100000"/>
              </a:lnSpc>
            </a:pPr>
            <a:r>
              <a:rPr sz="5000" b="1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開始進行SDM</a:t>
            </a:r>
            <a:endParaRPr sz="5000" b="1"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61257" y="159659"/>
            <a:ext cx="949376" cy="87085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96950" y="159385"/>
            <a:ext cx="1010539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zh-TW" sz="5000" b="1" dirty="0" err="1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                          -</a:t>
            </a:r>
            <a:r>
              <a:rPr lang="zh-TW" altLang="en-US" sz="3500" b="1" dirty="0" err="1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查看過去填寫紀錄</a:t>
            </a:r>
            <a:endParaRPr lang="zh-TW" altLang="en-US" sz="3500" b="1" dirty="0" err="1">
              <a:solidFill>
                <a:srgbClr val="1A1B18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C6A3EE4-44DB-4C03-9891-057E14E247D2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15" y="1283970"/>
            <a:ext cx="11605260" cy="523303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582295" y="3218180"/>
            <a:ext cx="1856740" cy="95313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639060" y="1567815"/>
            <a:ext cx="8313420" cy="176720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15" name="文字方塊 14"/>
          <p:cNvSpPr txBox="1"/>
          <p:nvPr/>
        </p:nvSpPr>
        <p:spPr>
          <a:xfrm rot="900000">
            <a:off x="9416415" y="3608705"/>
            <a:ext cx="7480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3200">
                <a:solidFill>
                  <a:srgbClr val="FF0000"/>
                </a:solidFill>
              </a:rPr>
              <a:t>👈</a:t>
            </a:r>
            <a:endParaRPr lang="zh-TW" altLang="en-US" sz="3200">
              <a:solidFill>
                <a:srgbClr val="FF0000"/>
              </a:solidFill>
            </a:endParaRPr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768600" y="3598545"/>
            <a:ext cx="6655435" cy="3081655"/>
          </a:xfrm>
          <a:prstGeom prst="rect">
            <a:avLst/>
          </a:prstGeom>
        </p:spPr>
      </p:pic>
      <p:sp>
        <p:nvSpPr>
          <p:cNvPr id="18" name="文字方塊 17"/>
          <p:cNvSpPr txBox="1"/>
          <p:nvPr/>
        </p:nvSpPr>
        <p:spPr>
          <a:xfrm>
            <a:off x="7826375" y="5078095"/>
            <a:ext cx="3572510" cy="7067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如民眾於看診前填完，可自行印出帶至診間與醫療人員討論</a:t>
            </a:r>
            <a:endParaRPr lang="en-US" sz="20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9930765" y="3280410"/>
            <a:ext cx="1470025" cy="3987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等待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3~5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秒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20" name="文字方塊 19"/>
          <p:cNvSpPr txBox="1"/>
          <p:nvPr/>
        </p:nvSpPr>
        <p:spPr>
          <a:xfrm rot="900000">
            <a:off x="10291445" y="2757170"/>
            <a:ext cx="7480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3200">
                <a:solidFill>
                  <a:srgbClr val="FF0000"/>
                </a:solidFill>
              </a:rPr>
              <a:t>👈</a:t>
            </a:r>
            <a:endParaRPr lang="zh-TW" altLang="en-US" sz="3200">
              <a:solidFill>
                <a:srgbClr val="FF0000"/>
              </a:solidFill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1210945" y="159385"/>
            <a:ext cx="4248000" cy="860425"/>
          </a:xfrm>
          <a:prstGeom prst="rect">
            <a:avLst/>
          </a:prstGeom>
          <a:solidFill>
            <a:srgbClr val="FFC0CB"/>
          </a:solidFill>
        </p:spPr>
        <p:txBody>
          <a:bodyPr wrap="square" rtlCol="0">
            <a:spAutoFit/>
          </a:bodyPr>
          <a:p>
            <a:pPr algn="ctr" fontAlgn="auto">
              <a:lnSpc>
                <a:spcPct val="100000"/>
              </a:lnSpc>
            </a:pPr>
            <a:r>
              <a:rPr sz="5000" b="1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開始進行SDM</a:t>
            </a:r>
            <a:endParaRPr sz="5000" b="1"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952480" y="1372870"/>
            <a:ext cx="180000" cy="127000"/>
          </a:xfrm>
          <a:prstGeom prst="rect">
            <a:avLst/>
          </a:prstGeom>
          <a:solidFill>
            <a:srgbClr val="222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8187690" y="4044315"/>
            <a:ext cx="108000" cy="7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 bldLvl="0" animBg="1"/>
      <p:bldP spid="19" grpId="0" bldLvl="0" animBg="1"/>
      <p:bldP spid="20" grpId="0"/>
      <p:bldP spid="15" grpId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855" y="1129030"/>
            <a:ext cx="11464925" cy="365569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61257" y="159659"/>
            <a:ext cx="949376" cy="87085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96950" y="159385"/>
            <a:ext cx="1103757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zh-TW" sz="5000" b="1" dirty="0" err="1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                                     -</a:t>
            </a:r>
            <a:r>
              <a:rPr lang="en-US" altLang="zh-TW" sz="2700" b="1" normalizeH="1" baseline="20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⑥</a:t>
            </a:r>
            <a:r>
              <a:rPr lang="zh-TW" altLang="en-US" sz="27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填寫</a:t>
            </a:r>
            <a:r>
              <a:rPr lang="en-US" altLang="zh-TW" sz="27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SDM</a:t>
            </a:r>
            <a:r>
              <a:rPr lang="zh-TW" altLang="en-US" sz="27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成效評估調查問卷</a:t>
            </a:r>
            <a:endParaRPr lang="zh-TW" altLang="en-US" sz="2700" b="1" dirty="0">
              <a:solidFill>
                <a:srgbClr val="1A1B18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C6A3EE4-44DB-4C03-9891-057E14E247D2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字方塊 5"/>
          <p:cNvSpPr txBox="1"/>
          <p:nvPr/>
        </p:nvSpPr>
        <p:spPr>
          <a:xfrm rot="900000">
            <a:off x="9784715" y="4291330"/>
            <a:ext cx="7480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3200">
                <a:solidFill>
                  <a:srgbClr val="FF0000"/>
                </a:solidFill>
              </a:rPr>
              <a:t>👈</a:t>
            </a:r>
            <a:endParaRPr lang="zh-TW" altLang="en-US" sz="3200">
              <a:solidFill>
                <a:srgbClr val="FF0000"/>
              </a:solidFill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210945" y="271145"/>
            <a:ext cx="5954395" cy="645160"/>
          </a:xfrm>
          <a:prstGeom prst="rect">
            <a:avLst/>
          </a:prstGeom>
          <a:solidFill>
            <a:srgbClr val="90EE90"/>
          </a:solidFill>
        </p:spPr>
        <p:txBody>
          <a:bodyPr wrap="square" rtlCol="0">
            <a:spAutoFit/>
          </a:bodyPr>
          <a:p>
            <a:pPr algn="ctr" fontAlgn="auto">
              <a:lnSpc>
                <a:spcPct val="100000"/>
              </a:lnSpc>
            </a:pPr>
            <a:r>
              <a:rPr sz="3600" b="1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開始SDM</a:t>
            </a:r>
            <a:r>
              <a:rPr lang="zh-TW" sz="3600" b="1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成效評估調查問卷</a:t>
            </a:r>
            <a:endParaRPr lang="zh-TW" sz="3600" b="1"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728345" y="3107690"/>
            <a:ext cx="7685405" cy="3459480"/>
            <a:chOff x="411" y="4996"/>
            <a:chExt cx="12103" cy="5448"/>
          </a:xfrm>
        </p:grpSpPr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4" y="9626"/>
              <a:ext cx="12081" cy="819"/>
            </a:xfrm>
            <a:prstGeom prst="rect">
              <a:avLst/>
            </a:prstGeom>
          </p:spPr>
        </p:pic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" y="4996"/>
              <a:ext cx="12035" cy="4646"/>
            </a:xfrm>
            <a:prstGeom prst="rect">
              <a:avLst/>
            </a:prstGeom>
          </p:spPr>
        </p:pic>
      </p:grpSp>
      <p:sp>
        <p:nvSpPr>
          <p:cNvPr id="9" name="橢圓 8"/>
          <p:cNvSpPr/>
          <p:nvPr/>
        </p:nvSpPr>
        <p:spPr>
          <a:xfrm>
            <a:off x="4512945" y="6202680"/>
            <a:ext cx="693420" cy="365125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22" name="文字方塊 21"/>
          <p:cNvSpPr txBox="1"/>
          <p:nvPr/>
        </p:nvSpPr>
        <p:spPr>
          <a:xfrm>
            <a:off x="5435600" y="6202680"/>
            <a:ext cx="4793615" cy="3683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p>
            <a:pPr fontAlgn="auto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填完後點選【提交完成】，儲存後將無法修改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2" grpId="0" bldLvl="0" animBg="1"/>
      <p:bldP spid="9" grpId="1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898409" y="3795482"/>
            <a:ext cx="5331691" cy="3091093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-57150" y="-57151"/>
            <a:ext cx="6542190" cy="297132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143249" y="2795905"/>
            <a:ext cx="5906135" cy="1265555"/>
            <a:chOff x="1529375" y="1486131"/>
            <a:chExt cx="6974571" cy="1265555"/>
          </a:xfrm>
        </p:grpSpPr>
        <p:sp>
          <p:nvSpPr>
            <p:cNvPr id="5" name="文本框 30"/>
            <p:cNvSpPr txBox="1">
              <a:spLocks noChangeArrowheads="1"/>
            </p:cNvSpPr>
            <p:nvPr/>
          </p:nvSpPr>
          <p:spPr bwMode="auto">
            <a:xfrm>
              <a:off x="2159269" y="1564871"/>
              <a:ext cx="5565559" cy="1106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9pPr>
            </a:lstStyle>
            <a:p>
              <a:pPr algn="ctr"/>
              <a:r>
                <a:rPr lang="zh-TW" altLang="zh-CN" sz="6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醫療人員版</a:t>
              </a:r>
              <a:endParaRPr lang="zh-TW" altLang="zh-CN" sz="6600" b="1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529375" y="1486131"/>
              <a:ext cx="6974571" cy="1265555"/>
            </a:xfrm>
            <a:custGeom>
              <a:avLst/>
              <a:gdLst>
                <a:gd name="connsiteX0" fmla="*/ 2153337 w 2401674"/>
                <a:gd name="connsiteY0" fmla="*/ 0 h 717475"/>
                <a:gd name="connsiteX1" fmla="*/ 2401674 w 2401674"/>
                <a:gd name="connsiteY1" fmla="*/ 0 h 717475"/>
                <a:gd name="connsiteX2" fmla="*/ 2401674 w 2401674"/>
                <a:gd name="connsiteY2" fmla="*/ 717475 h 717475"/>
                <a:gd name="connsiteX3" fmla="*/ 2153337 w 2401674"/>
                <a:gd name="connsiteY3" fmla="*/ 717475 h 717475"/>
                <a:gd name="connsiteX4" fmla="*/ 2153337 w 2401674"/>
                <a:gd name="connsiteY4" fmla="*/ 627791 h 717475"/>
                <a:gd name="connsiteX5" fmla="*/ 2311990 w 2401674"/>
                <a:gd name="connsiteY5" fmla="*/ 627791 h 717475"/>
                <a:gd name="connsiteX6" fmla="*/ 2311990 w 2401674"/>
                <a:gd name="connsiteY6" fmla="*/ 89684 h 717475"/>
                <a:gd name="connsiteX7" fmla="*/ 2153337 w 2401674"/>
                <a:gd name="connsiteY7" fmla="*/ 89684 h 717475"/>
                <a:gd name="connsiteX8" fmla="*/ 0 w 2401674"/>
                <a:gd name="connsiteY8" fmla="*/ 0 h 717475"/>
                <a:gd name="connsiteX9" fmla="*/ 248337 w 2401674"/>
                <a:gd name="connsiteY9" fmla="*/ 0 h 717475"/>
                <a:gd name="connsiteX10" fmla="*/ 248337 w 2401674"/>
                <a:gd name="connsiteY10" fmla="*/ 89684 h 717475"/>
                <a:gd name="connsiteX11" fmla="*/ 89684 w 2401674"/>
                <a:gd name="connsiteY11" fmla="*/ 89684 h 717475"/>
                <a:gd name="connsiteX12" fmla="*/ 89684 w 2401674"/>
                <a:gd name="connsiteY12" fmla="*/ 627791 h 717475"/>
                <a:gd name="connsiteX13" fmla="*/ 248337 w 2401674"/>
                <a:gd name="connsiteY13" fmla="*/ 627791 h 717475"/>
                <a:gd name="connsiteX14" fmla="*/ 248337 w 2401674"/>
                <a:gd name="connsiteY14" fmla="*/ 717475 h 717475"/>
                <a:gd name="connsiteX15" fmla="*/ 0 w 2401674"/>
                <a:gd name="connsiteY15" fmla="*/ 717475 h 717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01674" h="717475">
                  <a:moveTo>
                    <a:pt x="2153337" y="0"/>
                  </a:moveTo>
                  <a:lnTo>
                    <a:pt x="2401674" y="0"/>
                  </a:lnTo>
                  <a:lnTo>
                    <a:pt x="2401674" y="717475"/>
                  </a:lnTo>
                  <a:lnTo>
                    <a:pt x="2153337" y="717475"/>
                  </a:lnTo>
                  <a:lnTo>
                    <a:pt x="2153337" y="627791"/>
                  </a:lnTo>
                  <a:lnTo>
                    <a:pt x="2311990" y="627791"/>
                  </a:lnTo>
                  <a:lnTo>
                    <a:pt x="2311990" y="89684"/>
                  </a:lnTo>
                  <a:lnTo>
                    <a:pt x="2153337" y="89684"/>
                  </a:lnTo>
                  <a:close/>
                  <a:moveTo>
                    <a:pt x="0" y="0"/>
                  </a:moveTo>
                  <a:lnTo>
                    <a:pt x="248337" y="0"/>
                  </a:lnTo>
                  <a:lnTo>
                    <a:pt x="248337" y="89684"/>
                  </a:lnTo>
                  <a:lnTo>
                    <a:pt x="89684" y="89684"/>
                  </a:lnTo>
                  <a:lnTo>
                    <a:pt x="89684" y="627791"/>
                  </a:lnTo>
                  <a:lnTo>
                    <a:pt x="248337" y="627791"/>
                  </a:lnTo>
                  <a:lnTo>
                    <a:pt x="248337" y="717475"/>
                  </a:lnTo>
                  <a:lnTo>
                    <a:pt x="0" y="717475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7195" y="1275715"/>
            <a:ext cx="11357610" cy="518668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61257" y="159659"/>
            <a:ext cx="949376" cy="87085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96949" y="159385"/>
            <a:ext cx="671726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TW" altLang="en-US" sz="5000" b="1" dirty="0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醫療人員版介面</a:t>
            </a:r>
            <a:r>
              <a:rPr lang="en-US" altLang="zh-TW" sz="5000" b="1" dirty="0" err="1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-</a:t>
            </a:r>
            <a:r>
              <a:rPr lang="zh-TW" altLang="en-US" sz="5000" b="1" dirty="0" err="1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主頁</a:t>
            </a:r>
            <a:endParaRPr lang="en-US" altLang="zh-TW" sz="5000" b="1" dirty="0" err="1">
              <a:solidFill>
                <a:srgbClr val="1A1B18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22630" y="3350260"/>
            <a:ext cx="3639185" cy="2239645"/>
          </a:xfrm>
          <a:prstGeom prst="rect">
            <a:avLst/>
          </a:prstGeom>
          <a:noFill/>
          <a:ln w="38100"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1069975" y="2900680"/>
            <a:ext cx="2943860" cy="368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p>
            <a:pPr fontAlgn="auto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瀏覽現有決策輔助工具清單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C6A3EE4-44DB-4C03-9891-057E14E247D2}" type="slidenum">
              <a:rPr lang="zh-CN" altLang="en-US" smtClean="0"/>
            </a:fld>
            <a:endParaRPr lang="zh-CN" altLang="en-US"/>
          </a:p>
        </p:txBody>
      </p:sp>
      <p:sp>
        <p:nvSpPr>
          <p:cNvPr id="7" name="橢圓 6"/>
          <p:cNvSpPr/>
          <p:nvPr/>
        </p:nvSpPr>
        <p:spPr>
          <a:xfrm>
            <a:off x="10664190" y="1183640"/>
            <a:ext cx="786765" cy="521970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7780020" y="845820"/>
            <a:ext cx="2988310" cy="7067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p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登入身分為</a:t>
            </a:r>
            <a:r>
              <a:rPr lang="zh-TW" altLang="en-US" sz="2000" b="1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【</a:t>
            </a:r>
            <a:r>
              <a:rPr lang="zh-TW" altLang="en-US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醫療人員】</a:t>
            </a: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會顯示員</a:t>
            </a: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編</a:t>
            </a:r>
            <a:endParaRPr lang="zh-TW" altLang="en-US" sz="20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61815" y="3350260"/>
            <a:ext cx="3593465" cy="2239645"/>
          </a:xfrm>
          <a:prstGeom prst="rect">
            <a:avLst/>
          </a:prstGeom>
          <a:noFill/>
          <a:ln w="38100"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4969510" y="2623820"/>
            <a:ext cx="2378075" cy="6451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p>
            <a:pPr algn="ctr" fontAlgn="auto"/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民眾尚未完成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algn="ctr" fontAlgn="auto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決策輔助工具清單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955280" y="3350260"/>
            <a:ext cx="3593465" cy="2239645"/>
          </a:xfrm>
          <a:prstGeom prst="rect">
            <a:avLst/>
          </a:prstGeom>
          <a:noFill/>
          <a:ln w="38100"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19" name="文字方塊 18"/>
          <p:cNvSpPr txBox="1"/>
          <p:nvPr/>
        </p:nvSpPr>
        <p:spPr>
          <a:xfrm>
            <a:off x="7903210" y="2623820"/>
            <a:ext cx="3697605" cy="6451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p>
            <a:pPr fontAlgn="auto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民眾已完成，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醫療人員尚未完成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SDM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過程記錄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之決策輔助工具清單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546090" y="6000115"/>
            <a:ext cx="1249045" cy="462280"/>
          </a:xfrm>
          <a:prstGeom prst="rect">
            <a:avLst/>
          </a:prstGeom>
          <a:noFill/>
          <a:ln w="38100"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21" name="文字方塊 20"/>
          <p:cNvSpPr txBox="1"/>
          <p:nvPr/>
        </p:nvSpPr>
        <p:spPr>
          <a:xfrm>
            <a:off x="6978650" y="5908675"/>
            <a:ext cx="2378075" cy="368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p>
            <a:pPr algn="ctr" fontAlgn="auto"/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可下載</a:t>
            </a:r>
            <a:r>
              <a:rPr lang="en-US" altLang="zh-TW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EXCEL</a:t>
            </a:r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檔報表</a:t>
            </a:r>
            <a:endParaRPr lang="zh-TW" altLang="en-US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957560" y="1386840"/>
            <a:ext cx="180000" cy="115200"/>
          </a:xfrm>
          <a:prstGeom prst="rect">
            <a:avLst/>
          </a:prstGeom>
          <a:solidFill>
            <a:srgbClr val="222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5" grpId="0" animBg="1"/>
      <p:bldP spid="6" grpId="0" animBg="1"/>
      <p:bldP spid="19" grpId="0" bldLvl="0" animBg="1"/>
      <p:bldP spid="14" grpId="0" animBg="1"/>
      <p:bldP spid="20" grpId="0" bldLvl="0" animBg="1"/>
      <p:bldP spid="21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7195" y="1275715"/>
            <a:ext cx="11357610" cy="518668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61257" y="159659"/>
            <a:ext cx="949376" cy="87085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96950" y="159385"/>
            <a:ext cx="1073150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000" b="1" dirty="0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醫療人員版介面</a:t>
            </a:r>
            <a:r>
              <a:rPr lang="en-US" altLang="zh-TW" sz="5000" b="1" dirty="0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-</a:t>
            </a:r>
            <a:r>
              <a:rPr sz="35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現有決策輔助工具清單</a:t>
            </a:r>
            <a:endParaRPr sz="35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C6A3EE4-44DB-4C03-9891-057E14E247D2}" type="slidenum">
              <a:rPr lang="zh-CN" altLang="en-US" smtClean="0"/>
            </a:fld>
            <a:endParaRPr lang="zh-CN" altLang="en-US"/>
          </a:p>
        </p:txBody>
      </p:sp>
      <p:sp>
        <p:nvSpPr>
          <p:cNvPr id="5" name="文字方塊 4"/>
          <p:cNvSpPr txBox="1"/>
          <p:nvPr/>
        </p:nvSpPr>
        <p:spPr>
          <a:xfrm rot="900000">
            <a:off x="3338830" y="3929380"/>
            <a:ext cx="7480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3200">
                <a:solidFill>
                  <a:srgbClr val="FF0000"/>
                </a:solidFill>
              </a:rPr>
              <a:t>👈</a:t>
            </a:r>
            <a:endParaRPr lang="zh-TW" altLang="en-US" sz="3200">
              <a:solidFill>
                <a:srgbClr val="FF0000"/>
              </a:solidFill>
            </a:endParaRPr>
          </a:p>
        </p:txBody>
      </p:sp>
      <p:sp>
        <p:nvSpPr>
          <p:cNvPr id="6" name="文字方塊 5"/>
          <p:cNvSpPr txBox="1"/>
          <p:nvPr/>
        </p:nvSpPr>
        <p:spPr>
          <a:xfrm rot="900000">
            <a:off x="3338830" y="5128895"/>
            <a:ext cx="7480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3200">
                <a:solidFill>
                  <a:srgbClr val="FF0000"/>
                </a:solidFill>
              </a:rPr>
              <a:t>👈</a:t>
            </a:r>
            <a:endParaRPr lang="zh-TW" altLang="en-US" sz="3200">
              <a:solidFill>
                <a:srgbClr val="FF0000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49725" y="1369695"/>
            <a:ext cx="5358765" cy="283146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64910" y="3523615"/>
            <a:ext cx="5647055" cy="30346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矩形 2"/>
          <p:cNvSpPr/>
          <p:nvPr/>
        </p:nvSpPr>
        <p:spPr>
          <a:xfrm>
            <a:off x="10957560" y="1386840"/>
            <a:ext cx="180000" cy="115200"/>
          </a:xfrm>
          <a:prstGeom prst="rect">
            <a:avLst/>
          </a:prstGeom>
          <a:solidFill>
            <a:srgbClr val="222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61257" y="159659"/>
            <a:ext cx="949376" cy="87085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96950" y="159385"/>
            <a:ext cx="1073150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000" b="1" dirty="0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醫療人員版介面</a:t>
            </a:r>
            <a:r>
              <a:rPr lang="en-US" altLang="zh-TW" sz="5000" b="1" dirty="0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-</a:t>
            </a:r>
            <a:r>
              <a:rPr lang="en-US" altLang="zh-TW" sz="3500" b="1" dirty="0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①</a:t>
            </a:r>
            <a:r>
              <a:rPr lang="zh-TW" altLang="en-US" sz="35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確認病人</a:t>
            </a:r>
            <a:r>
              <a:rPr lang="en-US" altLang="zh-TW" sz="35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PDA</a:t>
            </a:r>
            <a:r>
              <a:rPr lang="zh-TW" altLang="en-US" sz="35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是否完成</a:t>
            </a:r>
            <a:endParaRPr lang="zh-TW" altLang="en-US" sz="35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C6A3EE4-44DB-4C03-9891-057E14E247D2}" type="slidenum">
              <a:rPr lang="zh-CN" altLang="en-US" smtClean="0"/>
            </a:fld>
            <a:endParaRPr lang="zh-CN" altLang="en-US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148070" y="1082675"/>
            <a:ext cx="5026660" cy="1483995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8595" y="1149985"/>
            <a:ext cx="4138930" cy="1978025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496820" y="3128010"/>
            <a:ext cx="6776720" cy="3448050"/>
          </a:xfrm>
          <a:prstGeom prst="rect">
            <a:avLst/>
          </a:prstGeom>
        </p:spPr>
      </p:pic>
      <p:sp>
        <p:nvSpPr>
          <p:cNvPr id="18" name="文字方塊 17"/>
          <p:cNvSpPr txBox="1"/>
          <p:nvPr/>
        </p:nvSpPr>
        <p:spPr>
          <a:xfrm>
            <a:off x="260985" y="5561330"/>
            <a:ext cx="3016250" cy="10147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p>
            <a:pPr algn="ctr"/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病人尚未完成</a:t>
            </a:r>
            <a:r>
              <a:rPr lang="en-US" altLang="zh-TW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PDA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時，可查看病人已填答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之步驟</a:t>
            </a:r>
            <a:endParaRPr lang="zh-TW" altLang="en-US" sz="20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作為提醒用</a:t>
            </a:r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sz="2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7" name="直線接點 6"/>
          <p:cNvCxnSpPr/>
          <p:nvPr/>
        </p:nvCxnSpPr>
        <p:spPr>
          <a:xfrm flipV="1">
            <a:off x="5720080" y="4513580"/>
            <a:ext cx="5657215" cy="0"/>
          </a:xfrm>
          <a:prstGeom prst="line">
            <a:avLst/>
          </a:prstGeom>
          <a:ln w="38100">
            <a:solidFill>
              <a:srgbClr val="016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單箭頭接點 8"/>
          <p:cNvCxnSpPr/>
          <p:nvPr/>
        </p:nvCxnSpPr>
        <p:spPr>
          <a:xfrm>
            <a:off x="9472295" y="3382010"/>
            <a:ext cx="0" cy="1050925"/>
          </a:xfrm>
          <a:prstGeom prst="straightConnector1">
            <a:avLst/>
          </a:prstGeom>
          <a:ln w="38100">
            <a:solidFill>
              <a:schemeClr val="accent2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9"/>
          <p:cNvSpPr txBox="1"/>
          <p:nvPr/>
        </p:nvSpPr>
        <p:spPr>
          <a:xfrm>
            <a:off x="9671050" y="3677285"/>
            <a:ext cx="179006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2400" b="1">
                <a:solidFill>
                  <a:schemeClr val="accent2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已填</a:t>
            </a:r>
            <a:r>
              <a:rPr lang="zh-TW" altLang="en-US" sz="2400" b="1">
                <a:solidFill>
                  <a:schemeClr val="accent2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答完成</a:t>
            </a:r>
            <a:endParaRPr lang="zh-TW" altLang="en-US" sz="2400" b="1">
              <a:solidFill>
                <a:schemeClr val="accent2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cxnSp>
        <p:nvCxnSpPr>
          <p:cNvPr id="14" name="直線單箭頭接點 13"/>
          <p:cNvCxnSpPr/>
          <p:nvPr/>
        </p:nvCxnSpPr>
        <p:spPr>
          <a:xfrm>
            <a:off x="9472295" y="4594225"/>
            <a:ext cx="0" cy="1944000"/>
          </a:xfrm>
          <a:prstGeom prst="straightConnector1">
            <a:avLst/>
          </a:prstGeom>
          <a:ln w="38100">
            <a:solidFill>
              <a:srgbClr val="7030A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14"/>
          <p:cNvSpPr txBox="1"/>
          <p:nvPr/>
        </p:nvSpPr>
        <p:spPr>
          <a:xfrm>
            <a:off x="9671050" y="5335905"/>
            <a:ext cx="149161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2400" b="1">
                <a:solidFill>
                  <a:srgbClr val="7030A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尚未填答</a:t>
            </a:r>
            <a:endParaRPr lang="zh-TW" altLang="en-US" sz="2400" b="1">
              <a:solidFill>
                <a:srgbClr val="7030A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16" name="文字方塊 15"/>
          <p:cNvSpPr txBox="1"/>
          <p:nvPr/>
        </p:nvSpPr>
        <p:spPr>
          <a:xfrm rot="900000">
            <a:off x="4786630" y="2711450"/>
            <a:ext cx="7480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3200">
                <a:solidFill>
                  <a:srgbClr val="FF0000"/>
                </a:solidFill>
              </a:rPr>
              <a:t>👈</a:t>
            </a:r>
            <a:endParaRPr lang="zh-TW" altLang="en-US" sz="3200">
              <a:solidFill>
                <a:srgbClr val="FF0000"/>
              </a:solidFill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1631950" y="2237105"/>
            <a:ext cx="408813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20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先輸入關鍵字</a:t>
            </a:r>
            <a:r>
              <a:rPr lang="en-US" altLang="zh-TW" sz="20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(</a:t>
            </a:r>
            <a:r>
              <a:rPr lang="zh-TW" altLang="en-US" sz="20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科別、病歷號</a:t>
            </a:r>
            <a:r>
              <a:rPr lang="en-US" altLang="zh-TW" sz="20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...</a:t>
            </a:r>
            <a:r>
              <a:rPr lang="zh-TW" altLang="en-US" sz="20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等</a:t>
            </a:r>
            <a:r>
              <a:rPr lang="en-US" altLang="zh-TW" sz="20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)</a:t>
            </a:r>
            <a:endParaRPr lang="en-US" altLang="zh-TW" sz="2000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6990080" y="1624965"/>
            <a:ext cx="198564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20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再按下拉式選擇</a:t>
            </a:r>
            <a:endParaRPr lang="zh-TW" altLang="en-US" sz="2000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5" name="文字方塊 4"/>
          <p:cNvSpPr txBox="1"/>
          <p:nvPr/>
        </p:nvSpPr>
        <p:spPr>
          <a:xfrm rot="19620000" flipH="1" flipV="1">
            <a:off x="5435600" y="1548765"/>
            <a:ext cx="90043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8000">
                <a:solidFill>
                  <a:srgbClr val="03715B"/>
                </a:solidFill>
              </a:rPr>
              <a:t>⬿</a:t>
            </a:r>
            <a:endParaRPr lang="zh-TW" altLang="en-US" sz="8000">
              <a:solidFill>
                <a:srgbClr val="03715B"/>
              </a:solidFill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048000" y="949960"/>
            <a:ext cx="6096000" cy="3987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p>
            <a:pPr algn="just"/>
            <a:r>
              <a:rPr lang="zh-TW" sz="20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過濾上方選單用法：輸入關鍵字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→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從下拉式選單找尋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818120" y="2299970"/>
            <a:ext cx="241300" cy="1289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0" grpId="0"/>
      <p:bldP spid="15" grpId="0"/>
      <p:bldP spid="18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61257" y="159659"/>
            <a:ext cx="949376" cy="87085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96950" y="159385"/>
            <a:ext cx="1099566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000" b="1" dirty="0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醫療人員版介面</a:t>
            </a:r>
            <a:r>
              <a:rPr lang="en-US" altLang="zh-TW" sz="5000" b="1" dirty="0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-</a:t>
            </a:r>
            <a:r>
              <a:rPr lang="zh-TW" altLang="en-US" sz="3100" b="1" normalizeH="1" baseline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②</a:t>
            </a:r>
            <a:r>
              <a:rPr lang="zh-TW" altLang="en-US" sz="3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填寫病人</a:t>
            </a:r>
            <a:r>
              <a:rPr lang="en-US" altLang="zh-TW" sz="3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SDM</a:t>
            </a:r>
            <a:r>
              <a:rPr lang="zh-TW" altLang="en-US" sz="3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前後醫療決策選項</a:t>
            </a:r>
            <a:endParaRPr lang="zh-TW" altLang="en-US" sz="31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C6A3EE4-44DB-4C03-9891-057E14E247D2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420995" y="1463675"/>
            <a:ext cx="6097905" cy="3175635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90" y="1463675"/>
            <a:ext cx="4488180" cy="21336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602730" y="2232025"/>
            <a:ext cx="163830" cy="11049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19" name="文字方塊 18"/>
          <p:cNvSpPr txBox="1"/>
          <p:nvPr/>
        </p:nvSpPr>
        <p:spPr>
          <a:xfrm>
            <a:off x="800100" y="2664460"/>
            <a:ext cx="408813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20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先輸入關鍵字</a:t>
            </a:r>
            <a:r>
              <a:rPr lang="en-US" altLang="zh-TW" sz="20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(</a:t>
            </a:r>
            <a:r>
              <a:rPr lang="zh-TW" altLang="en-US" sz="20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科別、病歷號</a:t>
            </a:r>
            <a:r>
              <a:rPr lang="en-US" altLang="zh-TW" sz="20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...</a:t>
            </a:r>
            <a:r>
              <a:rPr lang="zh-TW" altLang="en-US" sz="20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等</a:t>
            </a:r>
            <a:r>
              <a:rPr lang="en-US" altLang="zh-TW" sz="20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)</a:t>
            </a:r>
            <a:endParaRPr lang="en-US" altLang="zh-TW" sz="2000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5812155" y="1943735"/>
            <a:ext cx="154876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20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下拉式選擇</a:t>
            </a:r>
            <a:endParaRPr lang="zh-TW" altLang="en-US" sz="2000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6612890" y="5083175"/>
            <a:ext cx="3714115" cy="8299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民眾完整填答之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PDA(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含成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效評估問卷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)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才會呈現於此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17" name="文字方塊 16"/>
          <p:cNvSpPr txBox="1"/>
          <p:nvPr/>
        </p:nvSpPr>
        <p:spPr>
          <a:xfrm rot="900000">
            <a:off x="3574415" y="3136900"/>
            <a:ext cx="7480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3200">
                <a:solidFill>
                  <a:srgbClr val="FF0000"/>
                </a:solidFill>
              </a:rPr>
              <a:t>👈</a:t>
            </a:r>
            <a:endParaRPr lang="zh-TW" altLang="en-US" sz="3200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08420" y="1835785"/>
            <a:ext cx="163830" cy="11049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6602730" y="2618105"/>
            <a:ext cx="163830" cy="196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9578340" y="1835785"/>
            <a:ext cx="163830" cy="11049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6602730" y="2425065"/>
            <a:ext cx="163830" cy="110490"/>
          </a:xfrm>
          <a:prstGeom prst="rect">
            <a:avLst/>
          </a:prstGeom>
          <a:solidFill>
            <a:srgbClr val="1967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61257" y="159659"/>
            <a:ext cx="949376" cy="87085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96950" y="159385"/>
            <a:ext cx="1099566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000" b="1" dirty="0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醫療人員版介面</a:t>
            </a:r>
            <a:r>
              <a:rPr lang="en-US" altLang="zh-TW" sz="5000" b="1" dirty="0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-</a:t>
            </a:r>
            <a:r>
              <a:rPr lang="zh-TW" altLang="en-US" sz="3100" b="1" normalizeH="1" baseline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②</a:t>
            </a:r>
            <a:r>
              <a:rPr lang="zh-TW" altLang="en-US" sz="3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填寫病人</a:t>
            </a:r>
            <a:r>
              <a:rPr lang="en-US" altLang="zh-TW" sz="3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SDM</a:t>
            </a:r>
            <a:r>
              <a:rPr lang="zh-TW" altLang="en-US" sz="3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前後醫療決策選項</a:t>
            </a:r>
            <a:endParaRPr lang="zh-TW" altLang="en-US" sz="31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C6A3EE4-44DB-4C03-9891-057E14E247D2}" type="slidenum">
              <a:rPr lang="zh-CN" altLang="en-US" smtClean="0"/>
            </a:fld>
            <a:endParaRPr lang="zh-CN" altLang="en-US"/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05" y="1201420"/>
            <a:ext cx="11248390" cy="5457190"/>
          </a:xfrm>
          <a:prstGeom prst="rect">
            <a:avLst/>
          </a:prstGeom>
        </p:spPr>
      </p:pic>
      <p:cxnSp>
        <p:nvCxnSpPr>
          <p:cNvPr id="7" name="直線接點 6"/>
          <p:cNvCxnSpPr/>
          <p:nvPr/>
        </p:nvCxnSpPr>
        <p:spPr>
          <a:xfrm flipV="1">
            <a:off x="471805" y="3336290"/>
            <a:ext cx="11196000" cy="0"/>
          </a:xfrm>
          <a:prstGeom prst="line">
            <a:avLst/>
          </a:prstGeom>
          <a:ln w="38100">
            <a:solidFill>
              <a:srgbClr val="016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單箭頭接點 8"/>
          <p:cNvCxnSpPr/>
          <p:nvPr/>
        </p:nvCxnSpPr>
        <p:spPr>
          <a:xfrm>
            <a:off x="7879080" y="1303655"/>
            <a:ext cx="0" cy="1882140"/>
          </a:xfrm>
          <a:prstGeom prst="straightConnector1">
            <a:avLst/>
          </a:prstGeom>
          <a:ln w="38100">
            <a:solidFill>
              <a:schemeClr val="accent2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9"/>
          <p:cNvSpPr txBox="1"/>
          <p:nvPr/>
        </p:nvSpPr>
        <p:spPr>
          <a:xfrm>
            <a:off x="7961630" y="2014855"/>
            <a:ext cx="150114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2400" b="1">
                <a:solidFill>
                  <a:schemeClr val="accent2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自動帶入</a:t>
            </a:r>
            <a:endParaRPr lang="zh-TW" altLang="en-US" sz="2400" b="1">
              <a:solidFill>
                <a:schemeClr val="accent2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8250555" y="3507105"/>
            <a:ext cx="3305175" cy="3987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p>
            <a:pPr algn="ctr"/>
            <a:r>
              <a:rPr 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SDM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前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病人的治療選擇</a:t>
            </a:r>
            <a:endParaRPr lang="zh-TW" altLang="en-US" sz="20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8250555" y="4187190"/>
            <a:ext cx="3305175" cy="3987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p>
            <a:pPr algn="ctr"/>
            <a:r>
              <a:rPr 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SDM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後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病人的治療選擇</a:t>
            </a:r>
            <a:endParaRPr lang="zh-TW" altLang="en-US" sz="20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638810" y="4939030"/>
            <a:ext cx="665670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20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可輸入文字，亦可上傳相關檔案，如</a:t>
            </a:r>
            <a:r>
              <a:rPr lang="zh-TW" altLang="en-US" sz="20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病人完成之紙本</a:t>
            </a:r>
            <a:r>
              <a:rPr lang="en-US" altLang="zh-TW" sz="20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PDA</a:t>
            </a:r>
            <a:endParaRPr lang="en-US" altLang="zh-TW" sz="2000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5551170" y="6297930"/>
            <a:ext cx="956310" cy="360680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17" name="橢圓 16"/>
          <p:cNvSpPr/>
          <p:nvPr/>
        </p:nvSpPr>
        <p:spPr>
          <a:xfrm>
            <a:off x="6410325" y="6294755"/>
            <a:ext cx="1354455" cy="363855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21" name="文字方塊 20"/>
          <p:cNvSpPr txBox="1"/>
          <p:nvPr/>
        </p:nvSpPr>
        <p:spPr>
          <a:xfrm>
            <a:off x="7676515" y="6013450"/>
            <a:ext cx="3990975" cy="6451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p>
            <a:pPr indent="0">
              <a:buFont typeface="Arial" panose="020B0604020202020204" pitchFamily="34" charset="0"/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回顧病人填寫之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PDA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，若填寫「</a:t>
            </a:r>
            <a:r>
              <a:rPr b="1">
                <a:highlight>
                  <a:srgbClr val="00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開始SDM</a:t>
            </a:r>
            <a:r>
              <a:rPr lang="zh-TW" b="1">
                <a:highlight>
                  <a:srgbClr val="00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成效評估調查問卷</a:t>
            </a:r>
            <a:r>
              <a:rPr lang="zh-TW" b="1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」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則不會出現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17" grpId="0" animBg="1"/>
      <p:bldP spid="11" grpId="0" animBg="1"/>
      <p:bldP spid="21" grpId="1" bldLvl="0" animBg="1"/>
      <p:bldP spid="17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90" y="1232535"/>
            <a:ext cx="11473815" cy="539051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61257" y="159659"/>
            <a:ext cx="949376" cy="87085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96950" y="159385"/>
            <a:ext cx="1073150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000" b="1" dirty="0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醫療人員版介面</a:t>
            </a:r>
            <a:r>
              <a:rPr lang="en-US" altLang="zh-TW" sz="5000" b="1" dirty="0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-</a:t>
            </a:r>
            <a:r>
              <a:rPr lang="zh-TW" altLang="en-US" sz="3500" b="1" normalizeH="1" baseline="20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③</a:t>
            </a:r>
            <a:r>
              <a:rPr lang="zh-TW" altLang="en-US" sz="35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各類統計結果</a:t>
            </a:r>
            <a:endParaRPr lang="zh-TW" altLang="en-US" sz="35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C6A3EE4-44DB-4C03-9891-057E14E247D2}" type="slidenum">
              <a:rPr lang="zh-CN" altLang="en-US" smtClean="0"/>
            </a:fld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13690" y="1514475"/>
            <a:ext cx="3812540" cy="2411730"/>
          </a:xfrm>
          <a:prstGeom prst="rect">
            <a:avLst/>
          </a:prstGeom>
          <a:noFill/>
          <a:ln w="38100"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1076960" y="1233170"/>
            <a:ext cx="2286000" cy="368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p>
            <a:pPr fontAlgn="auto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查看病人完成之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PDA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126230" y="1513205"/>
            <a:ext cx="3812540" cy="2413000"/>
          </a:xfrm>
          <a:prstGeom prst="rect">
            <a:avLst/>
          </a:prstGeom>
          <a:noFill/>
          <a:ln w="38100"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4664075" y="1233170"/>
            <a:ext cx="2736215" cy="368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p>
            <a:pPr fontAlgn="auto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查看病人完成之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成效問卷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848610" y="1642745"/>
            <a:ext cx="360000" cy="80645"/>
          </a:xfrm>
          <a:prstGeom prst="rect">
            <a:avLst/>
          </a:prstGeom>
          <a:solidFill>
            <a:srgbClr val="D6E9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9" grpId="0" bldLvl="0" animBg="1"/>
      <p:bldP spid="4" grpId="0" bldLvl="0" animBg="1"/>
      <p:bldP spid="5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61257" y="159659"/>
            <a:ext cx="949376" cy="87085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007110" y="169545"/>
            <a:ext cx="1073150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000" b="1" dirty="0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醫療人員版介面</a:t>
            </a:r>
            <a:r>
              <a:rPr lang="en-US" altLang="zh-TW" sz="5000" b="1" dirty="0">
                <a:solidFill>
                  <a:srgbClr val="1A1B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-</a:t>
            </a:r>
            <a:r>
              <a:rPr lang="zh-TW" altLang="en-US" sz="3500" b="1" normalizeH="1" baseline="20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③</a:t>
            </a:r>
            <a:r>
              <a:rPr lang="zh-TW" altLang="en-US" sz="35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各類統計結果</a:t>
            </a:r>
            <a:endParaRPr lang="zh-TW" altLang="en-US" sz="35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C6A3EE4-44DB-4C03-9891-057E14E247D2}" type="slidenum">
              <a:rPr lang="zh-CN" altLang="en-US" smtClean="0"/>
            </a:fld>
            <a:endParaRPr lang="zh-CN" altLang="en-US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rcRect r="33434"/>
          <a:stretch>
            <a:fillRect/>
          </a:stretch>
        </p:blipFill>
        <p:spPr>
          <a:xfrm>
            <a:off x="2105025" y="1030605"/>
            <a:ext cx="7981950" cy="2889885"/>
          </a:xfrm>
          <a:prstGeom prst="rect">
            <a:avLst/>
          </a:prstGeom>
        </p:spPr>
      </p:pic>
      <p:sp>
        <p:nvSpPr>
          <p:cNvPr id="27" name="文字方塊 26"/>
          <p:cNvSpPr txBox="1"/>
          <p:nvPr/>
        </p:nvSpPr>
        <p:spPr>
          <a:xfrm>
            <a:off x="2591435" y="2720975"/>
            <a:ext cx="132588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16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下拉式選擇</a:t>
            </a:r>
            <a:endParaRPr lang="zh-TW" altLang="en-US" sz="1600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2591435" y="3313430"/>
            <a:ext cx="310388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16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輸入關鍵字</a:t>
            </a:r>
            <a:r>
              <a:rPr lang="en-US" altLang="zh-TW" sz="16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(</a:t>
            </a:r>
            <a:r>
              <a:rPr lang="zh-TW" altLang="en-US" sz="16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科別、病歷號</a:t>
            </a:r>
            <a:r>
              <a:rPr lang="en-US" altLang="zh-TW" sz="16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...</a:t>
            </a:r>
            <a:r>
              <a:rPr lang="zh-TW" altLang="en-US" sz="16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等</a:t>
            </a:r>
            <a:r>
              <a:rPr lang="en-US" altLang="zh-TW" sz="16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)</a:t>
            </a:r>
            <a:endParaRPr lang="en-US" altLang="zh-TW" sz="1600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6657340" y="2720975"/>
            <a:ext cx="132588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16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下拉式選擇</a:t>
            </a:r>
            <a:endParaRPr lang="zh-TW" altLang="en-US" sz="1600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6657340" y="3313430"/>
            <a:ext cx="297624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16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輸入關鍵字</a:t>
            </a:r>
            <a:r>
              <a:rPr lang="en-US" altLang="zh-TW" sz="16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(</a:t>
            </a:r>
            <a:r>
              <a:rPr lang="zh-TW" altLang="en-US" sz="16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科別、病歷號</a:t>
            </a:r>
            <a:r>
              <a:rPr lang="en-US" altLang="zh-TW" sz="16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...</a:t>
            </a:r>
            <a:r>
              <a:rPr lang="zh-TW" altLang="en-US" sz="16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等</a:t>
            </a:r>
            <a:r>
              <a:rPr lang="en-US" altLang="zh-TW" sz="16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)</a:t>
            </a:r>
            <a:endParaRPr lang="en-US" altLang="zh-TW" sz="1600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23" name="文字方塊 22"/>
          <p:cNvSpPr txBox="1"/>
          <p:nvPr/>
        </p:nvSpPr>
        <p:spPr>
          <a:xfrm rot="16200000">
            <a:off x="2018030" y="3555365"/>
            <a:ext cx="63817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4000">
                <a:solidFill>
                  <a:srgbClr val="03715B"/>
                </a:solidFill>
              </a:rPr>
              <a:t>⬿</a:t>
            </a:r>
            <a:endParaRPr lang="zh-TW" altLang="en-US" sz="4000">
              <a:solidFill>
                <a:srgbClr val="03715B"/>
              </a:solidFill>
            </a:endParaRPr>
          </a:p>
        </p:txBody>
      </p:sp>
      <p:sp>
        <p:nvSpPr>
          <p:cNvPr id="24" name="文字方塊 23"/>
          <p:cNvSpPr txBox="1"/>
          <p:nvPr/>
        </p:nvSpPr>
        <p:spPr>
          <a:xfrm rot="16200000">
            <a:off x="8444230" y="3555365"/>
            <a:ext cx="63817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4000">
                <a:solidFill>
                  <a:srgbClr val="03715B"/>
                </a:solidFill>
              </a:rPr>
              <a:t>⬿</a:t>
            </a:r>
            <a:endParaRPr lang="zh-TW" altLang="en-US" sz="4000">
              <a:solidFill>
                <a:srgbClr val="03715B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985" y="4227830"/>
            <a:ext cx="5293360" cy="232219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365" y="1316990"/>
            <a:ext cx="5911850" cy="139192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6225" y="3632835"/>
            <a:ext cx="747395" cy="287655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1230" y="4234815"/>
            <a:ext cx="5608955" cy="2321560"/>
          </a:xfrm>
          <a:prstGeom prst="rect">
            <a:avLst/>
          </a:prstGeom>
        </p:spPr>
      </p:pic>
      <p:sp>
        <p:nvSpPr>
          <p:cNvPr id="15" name="橢圓 14"/>
          <p:cNvSpPr/>
          <p:nvPr/>
        </p:nvSpPr>
        <p:spPr>
          <a:xfrm>
            <a:off x="9050655" y="3589655"/>
            <a:ext cx="1036320" cy="369570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17" name="文字方塊 16"/>
          <p:cNvSpPr txBox="1"/>
          <p:nvPr/>
        </p:nvSpPr>
        <p:spPr>
          <a:xfrm rot="16200000">
            <a:off x="9667875" y="3616325"/>
            <a:ext cx="63817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TW" altLang="en-US" sz="4000">
                <a:solidFill>
                  <a:srgbClr val="03715B"/>
                </a:solidFill>
              </a:rPr>
              <a:t>⬿</a:t>
            </a:r>
            <a:endParaRPr lang="zh-TW" altLang="en-US" sz="4000">
              <a:solidFill>
                <a:srgbClr val="03715B"/>
              </a:solidFill>
            </a:endParaRPr>
          </a:p>
        </p:txBody>
      </p:sp>
      <p:sp>
        <p:nvSpPr>
          <p:cNvPr id="18" name="橢圓 17"/>
          <p:cNvSpPr/>
          <p:nvPr/>
        </p:nvSpPr>
        <p:spPr>
          <a:xfrm>
            <a:off x="11077575" y="2453005"/>
            <a:ext cx="487680" cy="267335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25" name="矩形 24"/>
          <p:cNvSpPr/>
          <p:nvPr/>
        </p:nvSpPr>
        <p:spPr>
          <a:xfrm>
            <a:off x="9204960" y="4626610"/>
            <a:ext cx="428625" cy="10858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4682490" y="1147445"/>
            <a:ext cx="360000" cy="80645"/>
          </a:xfrm>
          <a:prstGeom prst="rect">
            <a:avLst/>
          </a:prstGeom>
          <a:solidFill>
            <a:srgbClr val="D6E9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3811270" y="4627245"/>
            <a:ext cx="360000" cy="10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7291070" y="1553845"/>
            <a:ext cx="172800" cy="91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20" name="矩形 19"/>
          <p:cNvSpPr/>
          <p:nvPr/>
        </p:nvSpPr>
        <p:spPr>
          <a:xfrm>
            <a:off x="7291070" y="2556510"/>
            <a:ext cx="172720" cy="95250"/>
          </a:xfrm>
          <a:prstGeom prst="rect">
            <a:avLst/>
          </a:prstGeom>
          <a:solidFill>
            <a:srgbClr val="1967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28" name="矩形 27"/>
          <p:cNvSpPr/>
          <p:nvPr/>
        </p:nvSpPr>
        <p:spPr>
          <a:xfrm>
            <a:off x="10203180" y="1553845"/>
            <a:ext cx="1728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29" name="矩形 28"/>
          <p:cNvSpPr/>
          <p:nvPr/>
        </p:nvSpPr>
        <p:spPr>
          <a:xfrm>
            <a:off x="10732770" y="1736090"/>
            <a:ext cx="1728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31" name="矩形 30"/>
          <p:cNvSpPr/>
          <p:nvPr/>
        </p:nvSpPr>
        <p:spPr>
          <a:xfrm>
            <a:off x="10488295" y="1941195"/>
            <a:ext cx="1728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32" name="矩形 31"/>
          <p:cNvSpPr/>
          <p:nvPr/>
        </p:nvSpPr>
        <p:spPr>
          <a:xfrm>
            <a:off x="11654155" y="2144395"/>
            <a:ext cx="180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33" name="矩形 32"/>
          <p:cNvSpPr/>
          <p:nvPr/>
        </p:nvSpPr>
        <p:spPr>
          <a:xfrm>
            <a:off x="10490200" y="2327910"/>
            <a:ext cx="1728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sp>
        <p:nvSpPr>
          <p:cNvPr id="34" name="矩形 33"/>
          <p:cNvSpPr/>
          <p:nvPr/>
        </p:nvSpPr>
        <p:spPr>
          <a:xfrm>
            <a:off x="10732770" y="2531745"/>
            <a:ext cx="172800" cy="144000"/>
          </a:xfrm>
          <a:prstGeom prst="rect">
            <a:avLst/>
          </a:prstGeom>
          <a:solidFill>
            <a:srgbClr val="1967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TW" altLang="en-US"/>
          </a:p>
        </p:txBody>
      </p:sp>
      <p:pic>
        <p:nvPicPr>
          <p:cNvPr id="35" name="圖片 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3485" y="3996690"/>
            <a:ext cx="5514975" cy="22917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  <p:bldP spid="18" grpId="0" bldLvl="0" animBg="1"/>
      <p:bldP spid="24" grpId="0"/>
      <p:bldP spid="16" grpId="0" animBg="1"/>
      <p:bldP spid="20" grpId="0" animBg="1"/>
      <p:bldP spid="25" grpId="0" animBg="1"/>
      <p:bldP spid="28" grpId="0" bldLvl="0" animBg="1"/>
      <p:bldP spid="29" grpId="0" bldLvl="0" animBg="1"/>
      <p:bldP spid="31" grpId="0" bldLvl="0" animBg="1"/>
      <p:bldP spid="32" grpId="0" bldLvl="0" animBg="1"/>
      <p:bldP spid="33" grpId="0" bldLvl="0" animBg="1"/>
      <p:bldP spid="34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922993" y="237388"/>
            <a:ext cx="8346014" cy="6383223"/>
            <a:chOff x="2496157" y="237388"/>
            <a:chExt cx="6822015" cy="638322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499730" y="237388"/>
              <a:ext cx="6818442" cy="6383223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96157" y="237388"/>
              <a:ext cx="6822015" cy="6383065"/>
            </a:xfrm>
            <a:prstGeom prst="rect">
              <a:avLst/>
            </a:prstGeom>
          </p:spPr>
        </p:pic>
      </p:grpSp>
      <p:sp>
        <p:nvSpPr>
          <p:cNvPr id="7" name="文本框 6"/>
          <p:cNvSpPr txBox="1"/>
          <p:nvPr/>
        </p:nvSpPr>
        <p:spPr>
          <a:xfrm>
            <a:off x="1365885" y="2051685"/>
            <a:ext cx="9554845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THANK YOU</a:t>
            </a:r>
            <a:endParaRPr lang="zh-CN" altLang="en-US" sz="11500" b="1" dirty="0">
              <a:solidFill>
                <a:prstClr val="white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938219" y="3646711"/>
            <a:ext cx="6442075" cy="817880"/>
            <a:chOff x="2938219" y="3646711"/>
            <a:chExt cx="6442075" cy="817880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4093029" y="3646711"/>
              <a:ext cx="382821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33"/>
            <p:cNvSpPr>
              <a:spLocks noChangeArrowheads="1"/>
            </p:cNvSpPr>
            <p:nvPr/>
          </p:nvSpPr>
          <p:spPr bwMode="auto">
            <a:xfrm>
              <a:off x="2938219" y="3787681"/>
              <a:ext cx="6442075" cy="676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zh-TW" altLang="en-US" sz="2000" b="1" dirty="0">
                  <a:solidFill>
                    <a:prstClr val="white"/>
                  </a:solidFill>
                  <a:latin typeface="Arial" panose="020B0604020202020204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如有任何疑問敬請聯繫</a:t>
              </a:r>
              <a:r>
                <a:rPr lang="en-US" altLang="zh-TW" sz="2000" b="1" dirty="0">
                  <a:solidFill>
                    <a:prstClr val="white"/>
                  </a:solidFill>
                  <a:latin typeface="Arial" panose="020B0604020202020204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TW" altLang="en-US" sz="2000" b="1" dirty="0">
                  <a:solidFill>
                    <a:prstClr val="white"/>
                  </a:solidFill>
                  <a:latin typeface="Arial" panose="020B0604020202020204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醫</a:t>
              </a:r>
              <a:r>
                <a:rPr lang="zh-TW" altLang="en-US" sz="2000" b="1" dirty="0">
                  <a:solidFill>
                    <a:prstClr val="white"/>
                  </a:solidFill>
                  <a:latin typeface="Arial" panose="020B0604020202020204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療組承辦人吳洵伶管理師</a:t>
              </a:r>
              <a:r>
                <a:rPr lang="en-US" altLang="zh-TW" sz="2000" b="1" dirty="0">
                  <a:solidFill>
                    <a:prstClr val="white"/>
                  </a:solidFill>
                  <a:latin typeface="Arial" panose="020B0604020202020204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altLang="zh-TW" sz="2000" b="1" dirty="0">
                <a:solidFill>
                  <a:prstClr val="white"/>
                </a:solidFill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endParaRPr>
            </a:p>
            <a:p>
              <a:pPr algn="ctr">
                <a:spcBef>
                  <a:spcPct val="20000"/>
                </a:spcBef>
              </a:pPr>
              <a:r>
                <a:rPr lang="zh-TW" altLang="en-US" sz="2000" b="1" dirty="0">
                  <a:solidFill>
                    <a:prstClr val="white"/>
                  </a:solidFill>
                  <a:latin typeface="Arial" panose="020B0604020202020204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分機</a:t>
              </a:r>
              <a:r>
                <a:rPr lang="en-US" altLang="zh-TW" sz="2000" b="1" dirty="0">
                  <a:solidFill>
                    <a:prstClr val="white"/>
                  </a:solidFill>
                  <a:latin typeface="Arial" panose="020B0604020202020204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8040</a:t>
              </a:r>
              <a:r>
                <a:rPr lang="zh-TW" altLang="en-US" sz="2000" b="1" dirty="0">
                  <a:solidFill>
                    <a:prstClr val="white"/>
                  </a:solidFill>
                  <a:latin typeface="Arial" panose="020B0604020202020204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、信箱</a:t>
              </a:r>
              <a:r>
                <a:rPr lang="en-US" altLang="zh-TW" sz="2000" b="1" dirty="0">
                  <a:solidFill>
                    <a:prstClr val="white"/>
                  </a:solidFill>
                  <a:latin typeface="Arial" panose="020B0604020202020204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chf108086@chgh.org.tw</a:t>
              </a:r>
              <a:endParaRPr lang="en-US" altLang="zh-TW" sz="2000" b="1" dirty="0">
                <a:solidFill>
                  <a:prstClr val="white"/>
                </a:solidFill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/>
    </mc:Choice>
    <mc:Fallback>
      <p:transition spd="slow"/>
    </mc:Fallback>
  </mc:AlternateContent>
</p:sld>
</file>

<file path=ppt/tags/tag1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1624</Words>
  <Application>WPS Presentation</Application>
  <PresentationFormat>寬螢幕</PresentationFormat>
  <Paragraphs>275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Arial</vt:lpstr>
      <vt:lpstr>新細明體</vt:lpstr>
      <vt:lpstr>Wingdings</vt:lpstr>
      <vt:lpstr>Ink Free</vt:lpstr>
      <vt:lpstr>微軟正黑體</vt:lpstr>
      <vt:lpstr>Calibri</vt:lpstr>
      <vt:lpstr>SimSun</vt:lpstr>
      <vt:lpstr>Microsoft YaHei</vt:lpstr>
      <vt:lpstr>Arial Unicode MS</vt:lpstr>
      <vt:lpstr>Calibri Light</vt:lpstr>
      <vt:lpstr>新細明體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F112015</cp:lastModifiedBy>
  <cp:revision>120</cp:revision>
  <dcterms:created xsi:type="dcterms:W3CDTF">2015-09-01T03:04:00Z</dcterms:created>
  <dcterms:modified xsi:type="dcterms:W3CDTF">2026-10-05T22:39:21Z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7196CAE7E7C247589DE2010FABB76890</vt:lpwstr>
  </property>
  <property fmtid="{D5CDD505-2E9C-101B-9397-08002B2CF9AE}" pid="3" name="KSOProductBuildVer">
    <vt:lpwstr>1028-11.8.2.11665</vt:lpwstr>
  </property>
</Properties>
</file>