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257" r:id="rId3"/>
    <p:sldId id="256" r:id="rId5"/>
    <p:sldId id="289" r:id="rId6"/>
    <p:sldId id="259" r:id="rId7"/>
    <p:sldId id="360" r:id="rId8"/>
    <p:sldId id="291" r:id="rId9"/>
    <p:sldId id="292" r:id="rId10"/>
    <p:sldId id="293" r:id="rId11"/>
    <p:sldId id="294" r:id="rId12"/>
    <p:sldId id="299" r:id="rId13"/>
    <p:sldId id="301" r:id="rId14"/>
    <p:sldId id="302" r:id="rId15"/>
    <p:sldId id="303" r:id="rId16"/>
    <p:sldId id="304" r:id="rId17"/>
    <p:sldId id="335" r:id="rId18"/>
    <p:sldId id="305" r:id="rId19"/>
    <p:sldId id="384" r:id="rId20"/>
    <p:sldId id="308" r:id="rId21"/>
    <p:sldId id="385" r:id="rId22"/>
    <p:sldId id="350" r:id="rId23"/>
    <p:sldId id="386" r:id="rId24"/>
    <p:sldId id="387" r:id="rId25"/>
    <p:sldId id="310" r:id="rId26"/>
    <p:sldId id="388" r:id="rId27"/>
    <p:sldId id="352" r:id="rId28"/>
    <p:sldId id="389" r:id="rId29"/>
    <p:sldId id="390" r:id="rId30"/>
    <p:sldId id="313" r:id="rId31"/>
    <p:sldId id="287" r:id="rId32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9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15B"/>
    <a:srgbClr val="016454"/>
    <a:srgbClr val="D6E9C6"/>
    <a:srgbClr val="D7E7C9"/>
    <a:srgbClr val="024E40"/>
    <a:srgbClr val="049277"/>
    <a:srgbClr val="18463A"/>
    <a:srgbClr val="8FB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6318" autoAdjust="0"/>
  </p:normalViewPr>
  <p:slideViewPr>
    <p:cSldViewPr snapToGrid="0">
      <p:cViewPr varScale="1">
        <p:scale>
          <a:sx n="78" d="100"/>
          <a:sy n="78" d="100"/>
        </p:scale>
        <p:origin x="782" y="67"/>
      </p:cViewPr>
      <p:guideLst>
        <p:guide orient="horz" pos="2361"/>
        <p:guide pos="37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1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74E38-A9FC-448B-8F26-614DC698D37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第一個步驟</a:t>
            </a:r>
            <a:r>
              <a:rPr lang="zh-TW" altLang="en-US"/>
              <a:t>是「觀看決策輔助</a:t>
            </a:r>
            <a:r>
              <a:rPr lang="zh-TW" altLang="en-US"/>
              <a:t>工具」</a:t>
            </a:r>
            <a:endParaRPr lang="zh-TW" altLang="en-US"/>
          </a:p>
          <a:p>
            <a:r>
              <a:rPr lang="zh-TW" altLang="en-US"/>
              <a:t>提醒：</a:t>
            </a:r>
            <a:r>
              <a:rPr lang="en-US" altLang="zh-TW"/>
              <a:t> </a:t>
            </a:r>
            <a:r>
              <a:rPr lang="zh-TW" altLang="en-US"/>
              <a:t>要有點選過決策輔助工具才可以進行</a:t>
            </a:r>
            <a:r>
              <a:rPr lang="zh-TW" altLang="en-US"/>
              <a:t>下一步驟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第二步驟為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填完後測之後</a:t>
            </a:r>
            <a:r>
              <a:rPr lang="zh-TW" altLang="en-US"/>
              <a:t>，整份</a:t>
            </a:r>
            <a:r>
              <a:rPr lang="en-US" altLang="zh-TW"/>
              <a:t>SDM</a:t>
            </a:r>
            <a:r>
              <a:rPr lang="zh-TW" altLang="en-US"/>
              <a:t>主題</a:t>
            </a:r>
            <a:r>
              <a:rPr lang="zh-TW" altLang="en-US"/>
              <a:t>已完成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可以查詢所有填答過的主題和</a:t>
            </a:r>
            <a:r>
              <a:rPr lang="zh-TW" altLang="en-US"/>
              <a:t>選項</a:t>
            </a:r>
            <a:endParaRPr lang="zh-TW" altLang="en-US"/>
          </a:p>
          <a:p>
            <a:r>
              <a:rPr lang="zh-TW" altLang="en-US"/>
              <a:t>可讓民眾先自己在家或是在看診前先完成，後續可自行印出或開啟</a:t>
            </a:r>
            <a:r>
              <a:rPr lang="zh-TW" altLang="en-US"/>
              <a:t>電子檔再帶到診間與醫療</a:t>
            </a:r>
            <a:r>
              <a:rPr lang="zh-TW" altLang="en-US"/>
              <a:t>人員討論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1.</a:t>
            </a:r>
            <a:r>
              <a:rPr lang="zh-TW" altLang="en-US">
                <a:sym typeface="+mn-ea"/>
              </a:rPr>
              <a:t>可以知道有哪些病人還沒有填完</a:t>
            </a:r>
            <a:endParaRPr lang="zh-TW" altLang="en-US"/>
          </a:p>
          <a:p>
            <a:r>
              <a:rPr lang="en-US" altLang="zh-TW">
                <a:sym typeface="+mn-ea"/>
              </a:rPr>
              <a:t>2.</a:t>
            </a:r>
            <a:r>
              <a:rPr lang="zh-TW" altLang="en-US">
                <a:sym typeface="+mn-ea"/>
              </a:rPr>
              <a:t>如果病人的</a:t>
            </a:r>
            <a:r>
              <a:rPr lang="en-US" altLang="zh-TW">
                <a:sym typeface="+mn-ea"/>
              </a:rPr>
              <a:t>SDM</a:t>
            </a:r>
            <a:r>
              <a:rPr lang="zh-TW" altLang="en-US">
                <a:sym typeface="+mn-ea"/>
              </a:rPr>
              <a:t>做到一半時，醫療人員可以在這個畫面查看病人填答的階段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</a:t>
            </a:r>
            <a:r>
              <a:rPr lang="zh-TW" altLang="en-US"/>
              <a:t>可以知道有哪些病人還沒有</a:t>
            </a:r>
            <a:r>
              <a:rPr lang="zh-TW" altLang="en-US"/>
              <a:t>填完</a:t>
            </a:r>
            <a:endParaRPr lang="zh-TW" altLang="en-US"/>
          </a:p>
          <a:p>
            <a:r>
              <a:rPr lang="en-US" altLang="zh-TW"/>
              <a:t>2.</a:t>
            </a:r>
            <a:r>
              <a:rPr lang="zh-TW" altLang="en-US"/>
              <a:t>如果病人的</a:t>
            </a:r>
            <a:r>
              <a:rPr lang="en-US" altLang="zh-TW"/>
              <a:t>SDM</a:t>
            </a:r>
            <a:r>
              <a:rPr lang="zh-TW" altLang="en-US"/>
              <a:t>做到一半時，醫療人員可以在這個畫面查看病人填答的</a:t>
            </a:r>
            <a:r>
              <a:rPr lang="zh-TW" altLang="en-US"/>
              <a:t>階段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1.</a:t>
            </a:r>
            <a:r>
              <a:rPr lang="zh-TW" altLang="en-US"/>
              <a:t>前三個部分為病人所填成效評估問卷內容</a:t>
            </a:r>
            <a:r>
              <a:rPr lang="zh-TW" altLang="en-US"/>
              <a:t>，系統會自動移至第四部份</a:t>
            </a:r>
            <a:endParaRPr lang="zh-TW" altLang="en-US"/>
          </a:p>
          <a:p>
            <a:r>
              <a:rPr lang="en-US" altLang="zh-TW"/>
              <a:t>2.</a:t>
            </a:r>
            <a:r>
              <a:rPr lang="zh-TW" altLang="en-US"/>
              <a:t>會依主題不同而有不同選項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醫療人員因工作的需求</a:t>
            </a:r>
            <a:r>
              <a:rPr lang="en-US" altLang="zh-TW"/>
              <a:t>  </a:t>
            </a:r>
            <a:r>
              <a:rPr lang="zh-TW" altLang="en-US"/>
              <a:t>可能會隨時離開座位，此時如果成效問卷尚未填完的話，可以先暫存</a:t>
            </a:r>
            <a:r>
              <a:rPr lang="en-US" altLang="zh-TW"/>
              <a:t> </a:t>
            </a: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sym typeface="+mn-ea"/>
              </a:rPr>
              <a:t>以「複雜性冠狀動脈心臟病，該如何選擇治療方式」之題目進行說明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所有的步驟係依照</a:t>
            </a:r>
            <a:r>
              <a:rPr lang="en-US" altLang="zh-TW"/>
              <a:t> PDA</a:t>
            </a:r>
            <a:r>
              <a:rPr lang="zh-TW" altLang="en-US"/>
              <a:t>內容步驟來</a:t>
            </a:r>
            <a:r>
              <a:rPr lang="zh-TW" altLang="en-US"/>
              <a:t>進行</a:t>
            </a:r>
            <a:endParaRPr lang="zh-TW" altLang="en-US"/>
          </a:p>
          <a:p>
            <a:r>
              <a:rPr lang="zh-TW" altLang="en-US"/>
              <a:t>第一個是「先選擇想要的</a:t>
            </a:r>
            <a:r>
              <a:rPr lang="zh-TW" altLang="en-US"/>
              <a:t>治療方式」</a:t>
            </a:r>
            <a:endParaRPr lang="zh-TW" altLang="en-US"/>
          </a:p>
          <a:p>
            <a:endParaRPr lang="zh-TW" altLang="en-US"/>
          </a:p>
          <a:p>
            <a:r>
              <a:rPr lang="zh-TW" altLang="en-US"/>
              <a:t>提醒：輸入選項完填答儲存後</a:t>
            </a:r>
            <a:r>
              <a:rPr lang="en-US" altLang="zh-TW"/>
              <a:t> </a:t>
            </a:r>
            <a:r>
              <a:rPr lang="zh-TW" altLang="en-US"/>
              <a:t>皆無法修改；</a:t>
            </a:r>
            <a:r>
              <a:rPr lang="en-US" altLang="zh-TW"/>
              <a:t> </a:t>
            </a:r>
            <a:r>
              <a:rPr lang="zh-TW" altLang="en-US"/>
              <a:t>按回上一頁也沒有相關的</a:t>
            </a:r>
            <a:r>
              <a:rPr lang="zh-TW" altLang="en-US"/>
              <a:t>功能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Inverted="1"/>
      </p:transition>
    </mc:Choice>
    <mc:Fallback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738610" y="71120"/>
            <a:ext cx="534035" cy="365125"/>
          </a:xfrm>
        </p:spPr>
        <p:txBody>
          <a:bodyPr/>
          <a:lstStyle>
            <a:lvl1pPr>
              <a:defRPr sz="1400" b="1">
                <a:solidFill>
                  <a:srgbClr val="016454"/>
                </a:solidFill>
                <a:latin typeface="Ink Free" panose="03080402000500000000" charset="0"/>
                <a:cs typeface="Ink Free" panose="03080402000500000000" charset="0"/>
              </a:defRPr>
            </a:lvl1pPr>
          </a:lstStyle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Inverted="1"/>
      </p:transition>
    </mc:Choice>
    <mc:Fallback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Inverted="1"/>
      </p:transition>
    </mc:Choice>
    <mc:Fallback>
      <p:transition spd="slow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35DA-DEFB-4C1F-979D-A458366D8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prism isInverted="1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6.png"/><Relationship Id="rId3" Type="http://schemas.openxmlformats.org/officeDocument/2006/relationships/image" Target="../media/image9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922993" y="222783"/>
            <a:ext cx="8346014" cy="6383223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398" y="496118"/>
            <a:ext cx="7075715" cy="583673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13810" y="2537460"/>
            <a:ext cx="456946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SDM</a:t>
            </a:r>
            <a:r>
              <a:rPr lang="zh-TW" altLang="en-US" sz="55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平台</a:t>
            </a:r>
            <a:br>
              <a:rPr lang="en-US" sz="5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</a:br>
            <a:r>
              <a:rPr lang="zh-TW" altLang="en-US" sz="5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操作</a:t>
            </a:r>
            <a:r>
              <a:rPr lang="en-US" sz="55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說明</a:t>
            </a:r>
            <a:endParaRPr lang="en-US" altLang="zh-CN" sz="5500" b="1" dirty="0" err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025" y="4383405"/>
            <a:ext cx="11284585" cy="6756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1010539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民眾版介面</a:t>
            </a:r>
            <a:r>
              <a:rPr lang="en-US" altLang="zh-TW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lang="zh-TW" altLang="en-US" sz="3500" b="1" normalizeH="1" baseline="2000" dirty="0">
                <a:latin typeface="Calibri" panose="020F0502020204030204" pitchFamily="34" charset="0"/>
                <a:ea typeface="微軟正黑體" panose="020B0604030504040204" pitchFamily="34" charset="-120"/>
                <a:sym typeface="+mn-ea"/>
              </a:rPr>
              <a:t>②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觀看決策輔助工具</a:t>
            </a:r>
            <a:endParaRPr lang="zh-TW" altLang="en-US" sz="3500" b="1" dirty="0" err="1">
              <a:solidFill>
                <a:srgbClr val="1A1B18"/>
              </a:solidFill>
              <a:latin typeface="Calibri" panose="020F0502020204030204" pitchFamily="34" charset="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6240" y="1138555"/>
            <a:ext cx="11291570" cy="254571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rcRect b="-3426"/>
          <a:stretch>
            <a:fillRect/>
          </a:stretch>
        </p:blipFill>
        <p:spPr>
          <a:xfrm>
            <a:off x="403860" y="3678555"/>
            <a:ext cx="11291570" cy="36385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 rot="900000">
            <a:off x="7626985" y="3371850"/>
            <a:ext cx="748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3200">
                <a:solidFill>
                  <a:srgbClr val="FF0000"/>
                </a:solidFill>
              </a:rPr>
              <a:t>👈</a:t>
            </a:r>
            <a:endParaRPr lang="zh-TW" altLang="en-US" sz="320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1770" y="3592830"/>
            <a:ext cx="5647055" cy="3034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文字方塊 14"/>
          <p:cNvSpPr txBox="1"/>
          <p:nvPr/>
        </p:nvSpPr>
        <p:spPr>
          <a:xfrm rot="900000">
            <a:off x="8065770" y="3371850"/>
            <a:ext cx="748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3200">
                <a:solidFill>
                  <a:srgbClr val="FF0000"/>
                </a:solidFill>
              </a:rPr>
              <a:t>👈</a:t>
            </a:r>
            <a:endParaRPr lang="zh-TW" altLang="en-US" sz="320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10605" y="4692650"/>
            <a:ext cx="3815080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 bldLvl="0" animBg="1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1010539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民眾版介面</a:t>
            </a:r>
            <a:r>
              <a:rPr lang="en-US" altLang="zh-TW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lang="zh-TW" altLang="en-US" sz="3500" b="1" normalizeH="1" baseline="2000" dirty="0">
                <a:latin typeface="Calibri" panose="020F0502020204030204" pitchFamily="34" charset="0"/>
                <a:ea typeface="微軟正黑體" panose="020B0604030504040204" pitchFamily="34" charset="-120"/>
                <a:cs typeface="+mj-cs"/>
                <a:sym typeface="+mn-ea"/>
              </a:rPr>
              <a:t>③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+mn-ea"/>
              </a:rPr>
              <a:t>填寫在意選項評估</a:t>
            </a:r>
            <a:endParaRPr lang="zh-TW" altLang="en-US" sz="3500" b="1" dirty="0" err="1">
              <a:solidFill>
                <a:srgbClr val="1A1B18"/>
              </a:solidFill>
              <a:latin typeface="Calibri" panose="020F0502020204030204" pitchFamily="34" charset="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7810" y="1231265"/>
            <a:ext cx="11676380" cy="965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0985" y="2407920"/>
            <a:ext cx="5769610" cy="4211955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 rot="900000">
            <a:off x="7730490" y="1905635"/>
            <a:ext cx="748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3200">
                <a:solidFill>
                  <a:srgbClr val="FF0000"/>
                </a:solidFill>
              </a:rPr>
              <a:t>👈</a:t>
            </a:r>
            <a:endParaRPr lang="zh-TW" altLang="en-US" sz="320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 rot="19260000">
            <a:off x="5275580" y="1674495"/>
            <a:ext cx="120269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9600">
                <a:solidFill>
                  <a:srgbClr val="03715B"/>
                </a:solidFill>
              </a:rPr>
              <a:t>⇜</a:t>
            </a:r>
            <a:endParaRPr lang="zh-TW" altLang="en-US" sz="9600">
              <a:solidFill>
                <a:srgbClr val="03715B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176645" y="6043295"/>
            <a:ext cx="2992755" cy="675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pPr algn="just" fontAlgn="auto"/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選完後點選【填答儲存】，儲存後將無法修改</a:t>
            </a:r>
            <a:endParaRPr lang="zh-TW" altLang="en-US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5033010" y="6292850"/>
            <a:ext cx="997585" cy="426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645" y="2407920"/>
            <a:ext cx="5793105" cy="3110865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7667625" y="5305425"/>
            <a:ext cx="3551555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不同主題會有不同的呈現方式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 bldLvl="0" animBg="1"/>
      <p:bldP spid="17" grpId="0" bldLvl="0" animBg="1"/>
      <p:bldP spid="19" grpId="3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335" y="3348355"/>
            <a:ext cx="10271760" cy="32232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1010539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民眾版介面</a:t>
            </a:r>
            <a:r>
              <a:rPr lang="en-US" altLang="zh-TW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lang="zh-TW" altLang="en-US" sz="3500" b="1" normalizeH="1" baseline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+mn-ea"/>
              </a:rPr>
              <a:t>④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填寫認知評估</a:t>
            </a:r>
            <a:endParaRPr lang="zh-TW" altLang="en-US" sz="3500" b="1" dirty="0" err="1">
              <a:solidFill>
                <a:srgbClr val="1A1B18"/>
              </a:solidFill>
              <a:latin typeface="Calibri" panose="020F0502020204030204" pitchFamily="34" charset="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5" y="1197610"/>
            <a:ext cx="11649710" cy="1254125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 rot="16200000">
            <a:off x="6684010" y="2310765"/>
            <a:ext cx="90043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8000">
                <a:solidFill>
                  <a:srgbClr val="03715B"/>
                </a:solidFill>
              </a:rPr>
              <a:t>⬿</a:t>
            </a:r>
            <a:endParaRPr lang="zh-TW" altLang="en-US" sz="8000">
              <a:solidFill>
                <a:srgbClr val="03715B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 rot="900000">
            <a:off x="7451725" y="2155190"/>
            <a:ext cx="748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3200">
                <a:solidFill>
                  <a:srgbClr val="FF0000"/>
                </a:solidFill>
              </a:rPr>
              <a:t>👈</a:t>
            </a:r>
            <a:endParaRPr lang="zh-TW" altLang="en-US" sz="320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745855" y="5348605"/>
            <a:ext cx="2992755" cy="675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pPr algn="just" fontAlgn="auto"/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選完後點選【填答儲存】，儲存後將無法修改</a:t>
            </a:r>
            <a:endParaRPr lang="zh-TW" altLang="en-US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9591675" y="6145530"/>
            <a:ext cx="997585" cy="426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4" grpId="0" bldLvl="0" animBg="1"/>
      <p:bldP spid="1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815" y="2901315"/>
            <a:ext cx="7553960" cy="38068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1010539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民眾版介面</a:t>
            </a:r>
            <a:r>
              <a:rPr lang="en-US" altLang="zh-TW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lang="zh-TW" altLang="en-US" sz="3500" b="1" normalizeH="1" baseline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⑤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填寫醫療決策</a:t>
            </a:r>
            <a:endParaRPr lang="zh-TW" altLang="en-US" sz="3500" b="1" dirty="0" err="1">
              <a:solidFill>
                <a:srgbClr val="1A1B18"/>
              </a:solidFill>
              <a:latin typeface="Calibri" panose="020F0502020204030204" pitchFamily="34" charset="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8185" y="3316605"/>
            <a:ext cx="4222750" cy="95504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18185" y="4293870"/>
            <a:ext cx="5724525" cy="185547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4148455" y="3316605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400" b="1">
                <a:solidFill>
                  <a:schemeClr val="accent2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上面</a:t>
            </a:r>
            <a:endParaRPr lang="zh-TW" altLang="en-US" sz="2400" b="1">
              <a:solidFill>
                <a:schemeClr val="accent2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667375" y="4293870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400" b="1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下面</a:t>
            </a:r>
            <a:endParaRPr lang="zh-TW" altLang="en-US" sz="2400" b="1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5" y="1202690"/>
            <a:ext cx="11656060" cy="1597025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 rot="900000">
            <a:off x="7397750" y="2439670"/>
            <a:ext cx="748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3200">
                <a:solidFill>
                  <a:srgbClr val="FF0000"/>
                </a:solidFill>
              </a:rPr>
              <a:t>👈</a:t>
            </a:r>
            <a:endParaRPr lang="zh-TW" altLang="en-US" sz="320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417560" y="6032500"/>
            <a:ext cx="2992755" cy="675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pPr algn="just" fontAlgn="auto"/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選完後點選【填答儲存】，儲存後將無法修改</a:t>
            </a:r>
            <a:endParaRPr lang="zh-TW" altLang="en-US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7235190" y="6353810"/>
            <a:ext cx="997585" cy="426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5252085" y="3193415"/>
            <a:ext cx="2750820" cy="706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如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已決定好治療方式，選擇</a:t>
            </a:r>
            <a:r>
              <a:rPr lang="zh-TW" altLang="en-US" sz="2000">
                <a:solidFill>
                  <a:schemeClr val="accent2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【</a:t>
            </a:r>
            <a:r>
              <a:rPr lang="zh-TW" altLang="en-US" sz="2000" b="1">
                <a:solidFill>
                  <a:schemeClr val="accent2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上面】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區塊欄位</a:t>
            </a:r>
            <a:endParaRPr 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614160" y="4443095"/>
            <a:ext cx="3067050" cy="706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如尚未決定治療方式，則選擇</a:t>
            </a:r>
            <a:r>
              <a:rPr lang="zh-TW" altLang="en-US" sz="200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【</a:t>
            </a:r>
            <a:r>
              <a:rPr lang="zh-TW" altLang="en-US" sz="2000" b="1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下面】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區塊欄位</a:t>
            </a:r>
            <a:endParaRPr 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 animBg="1"/>
      <p:bldP spid="22" grpId="0" animBg="1"/>
      <p:bldP spid="9" grpId="0" animBg="1"/>
      <p:bldP spid="23" grpId="0" bldLvl="0" animBg="1"/>
      <p:bldP spid="2" grpId="0"/>
      <p:bldP spid="7" grpId="0"/>
      <p:bldP spid="8" grpId="1" animBg="1"/>
      <p:bldP spid="2" grpId="1"/>
      <p:bldP spid="22" grpId="1" animBg="1"/>
      <p:bldP spid="21" grpId="0" bldLvl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275590" y="3240405"/>
            <a:ext cx="7670800" cy="3391535"/>
            <a:chOff x="434" y="5103"/>
            <a:chExt cx="12080" cy="5341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4" y="5103"/>
              <a:ext cx="12080" cy="4535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" y="9626"/>
              <a:ext cx="12081" cy="819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1010539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民眾版介面</a:t>
            </a:r>
            <a:r>
              <a:rPr lang="en-US" altLang="zh-TW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lang="en-US" altLang="zh-TW" sz="3500" b="1" normalizeH="1" baseline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⑥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填寫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SDM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成效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評估調查問卷</a:t>
            </a:r>
            <a:endParaRPr lang="zh-TW" altLang="en-US" sz="3500" b="1" dirty="0" err="1">
              <a:solidFill>
                <a:srgbClr val="1A1B18"/>
              </a:solidFill>
              <a:latin typeface="Calibri" panose="020F0502020204030204" pitchFamily="34" charset="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90" y="1189355"/>
            <a:ext cx="11641455" cy="194564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 rot="900000">
            <a:off x="8403590" y="2744470"/>
            <a:ext cx="748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3200">
                <a:solidFill>
                  <a:srgbClr val="FF0000"/>
                </a:solidFill>
              </a:rPr>
              <a:t>👈</a:t>
            </a:r>
            <a:endParaRPr lang="zh-TW" altLang="en-US" sz="3200">
              <a:solidFill>
                <a:srgbClr val="FF0000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983990" y="6266180"/>
            <a:ext cx="774700" cy="36512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4959985" y="5913120"/>
            <a:ext cx="3878580" cy="64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填完後點選【提交完成】，儲存後將無法修改，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即完成該主題之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SDM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530" y="1702435"/>
            <a:ext cx="11238865" cy="28841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1010539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民眾版介面</a:t>
            </a:r>
            <a:r>
              <a:rPr lang="en-US" altLang="zh-TW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尚未填完登出後再登入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...</a:t>
            </a:r>
            <a:endParaRPr lang="en-US" altLang="zh-TW" sz="35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590290" y="5188585"/>
            <a:ext cx="6095365" cy="1014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pPr fontAlgn="auto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舉例：當前一次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填答僅到步驟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【②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觀看決策輔助工具】即登出網站，下次再登入時，會接續下一步驟【③填寫在意選項評估】，不會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出現決策輔助工具清單頁面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5939155" y="4241165"/>
            <a:ext cx="2065655" cy="345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60985" y="1152525"/>
            <a:ext cx="11471275" cy="54159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1010539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民眾版介面</a:t>
            </a:r>
            <a:r>
              <a:rPr lang="en-US" altLang="zh-TW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lang="zh-TW" altLang="en-US" sz="35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查看過去填寫紀錄</a:t>
            </a:r>
            <a:endParaRPr lang="zh-TW" altLang="en-US" sz="3500" b="1" dirty="0" err="1">
              <a:solidFill>
                <a:srgbClr val="1A1B18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2295" y="3218180"/>
            <a:ext cx="1856740" cy="9531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39060" y="1567815"/>
            <a:ext cx="8313420" cy="176720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76450" y="3486785"/>
            <a:ext cx="6655435" cy="308165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 rot="900000">
            <a:off x="1828165" y="3818890"/>
            <a:ext cx="748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3200">
                <a:solidFill>
                  <a:srgbClr val="FF0000"/>
                </a:solidFill>
              </a:rPr>
              <a:t>👈</a:t>
            </a:r>
            <a:endParaRPr lang="zh-TW" altLang="en-US" sz="320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826375" y="5078095"/>
            <a:ext cx="3572510" cy="706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如民眾於看診前填完，可自行印出帶至診間與醫療人員討論</a:t>
            </a:r>
            <a:endParaRPr 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 rot="900000">
            <a:off x="9365615" y="3500755"/>
            <a:ext cx="748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3200">
                <a:solidFill>
                  <a:srgbClr val="FF0000"/>
                </a:solidFill>
              </a:rPr>
              <a:t>👈</a:t>
            </a:r>
            <a:endParaRPr lang="zh-TW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6" grpId="0" animBg="1"/>
      <p:bldP spid="23" grpId="0" bldLvl="0" animBg="1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898409" y="3795482"/>
            <a:ext cx="5331691" cy="309109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57150" y="-57151"/>
            <a:ext cx="6542190" cy="297132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143249" y="2795905"/>
            <a:ext cx="5906135" cy="1265555"/>
            <a:chOff x="1529375" y="1486131"/>
            <a:chExt cx="6974571" cy="1265555"/>
          </a:xfrm>
        </p:grpSpPr>
        <p:sp>
          <p:nvSpPr>
            <p:cNvPr id="5" name="文本框 30"/>
            <p:cNvSpPr txBox="1">
              <a:spLocks noChangeArrowheads="1"/>
            </p:cNvSpPr>
            <p:nvPr/>
          </p:nvSpPr>
          <p:spPr bwMode="auto">
            <a:xfrm>
              <a:off x="2159269" y="1564871"/>
              <a:ext cx="5565559" cy="1106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r>
                <a:rPr lang="zh-TW" altLang="zh-CN" sz="6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醫療人員版</a:t>
              </a:r>
              <a:endParaRPr lang="zh-TW" altLang="zh-CN" sz="6600" b="1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529375" y="1486131"/>
              <a:ext cx="6974571" cy="1265555"/>
            </a:xfrm>
            <a:custGeom>
              <a:avLst/>
              <a:gdLst>
                <a:gd name="connsiteX0" fmla="*/ 2153337 w 2401674"/>
                <a:gd name="connsiteY0" fmla="*/ 0 h 717475"/>
                <a:gd name="connsiteX1" fmla="*/ 2401674 w 2401674"/>
                <a:gd name="connsiteY1" fmla="*/ 0 h 717475"/>
                <a:gd name="connsiteX2" fmla="*/ 2401674 w 2401674"/>
                <a:gd name="connsiteY2" fmla="*/ 717475 h 717475"/>
                <a:gd name="connsiteX3" fmla="*/ 2153337 w 2401674"/>
                <a:gd name="connsiteY3" fmla="*/ 717475 h 717475"/>
                <a:gd name="connsiteX4" fmla="*/ 2153337 w 2401674"/>
                <a:gd name="connsiteY4" fmla="*/ 627791 h 717475"/>
                <a:gd name="connsiteX5" fmla="*/ 2311990 w 2401674"/>
                <a:gd name="connsiteY5" fmla="*/ 627791 h 717475"/>
                <a:gd name="connsiteX6" fmla="*/ 2311990 w 2401674"/>
                <a:gd name="connsiteY6" fmla="*/ 89684 h 717475"/>
                <a:gd name="connsiteX7" fmla="*/ 2153337 w 2401674"/>
                <a:gd name="connsiteY7" fmla="*/ 89684 h 717475"/>
                <a:gd name="connsiteX8" fmla="*/ 0 w 2401674"/>
                <a:gd name="connsiteY8" fmla="*/ 0 h 717475"/>
                <a:gd name="connsiteX9" fmla="*/ 248337 w 2401674"/>
                <a:gd name="connsiteY9" fmla="*/ 0 h 717475"/>
                <a:gd name="connsiteX10" fmla="*/ 248337 w 2401674"/>
                <a:gd name="connsiteY10" fmla="*/ 89684 h 717475"/>
                <a:gd name="connsiteX11" fmla="*/ 89684 w 2401674"/>
                <a:gd name="connsiteY11" fmla="*/ 89684 h 717475"/>
                <a:gd name="connsiteX12" fmla="*/ 89684 w 2401674"/>
                <a:gd name="connsiteY12" fmla="*/ 627791 h 717475"/>
                <a:gd name="connsiteX13" fmla="*/ 248337 w 2401674"/>
                <a:gd name="connsiteY13" fmla="*/ 627791 h 717475"/>
                <a:gd name="connsiteX14" fmla="*/ 248337 w 2401674"/>
                <a:gd name="connsiteY14" fmla="*/ 717475 h 717475"/>
                <a:gd name="connsiteX15" fmla="*/ 0 w 2401674"/>
                <a:gd name="connsiteY15" fmla="*/ 717475 h 7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01674" h="717475">
                  <a:moveTo>
                    <a:pt x="2153337" y="0"/>
                  </a:moveTo>
                  <a:lnTo>
                    <a:pt x="2401674" y="0"/>
                  </a:lnTo>
                  <a:lnTo>
                    <a:pt x="2401674" y="717475"/>
                  </a:lnTo>
                  <a:lnTo>
                    <a:pt x="2153337" y="717475"/>
                  </a:lnTo>
                  <a:lnTo>
                    <a:pt x="2153337" y="627791"/>
                  </a:lnTo>
                  <a:lnTo>
                    <a:pt x="2311990" y="627791"/>
                  </a:lnTo>
                  <a:lnTo>
                    <a:pt x="2311990" y="89684"/>
                  </a:lnTo>
                  <a:lnTo>
                    <a:pt x="2153337" y="89684"/>
                  </a:lnTo>
                  <a:close/>
                  <a:moveTo>
                    <a:pt x="0" y="0"/>
                  </a:moveTo>
                  <a:lnTo>
                    <a:pt x="248337" y="0"/>
                  </a:lnTo>
                  <a:lnTo>
                    <a:pt x="248337" y="89684"/>
                  </a:lnTo>
                  <a:lnTo>
                    <a:pt x="89684" y="89684"/>
                  </a:lnTo>
                  <a:lnTo>
                    <a:pt x="89684" y="627791"/>
                  </a:lnTo>
                  <a:lnTo>
                    <a:pt x="248337" y="627791"/>
                  </a:lnTo>
                  <a:lnTo>
                    <a:pt x="248337" y="717475"/>
                  </a:lnTo>
                  <a:lnTo>
                    <a:pt x="0" y="717475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195" y="1275715"/>
            <a:ext cx="11357610" cy="51866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49" y="159385"/>
            <a:ext cx="6717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醫療人員版介面</a:t>
            </a:r>
            <a:r>
              <a:rPr lang="en-US" altLang="zh-TW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lang="zh-TW" altLang="en-US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主頁</a:t>
            </a:r>
            <a:endParaRPr lang="en-US" altLang="zh-TW" sz="5000" b="1" dirty="0" err="1">
              <a:solidFill>
                <a:srgbClr val="1A1B18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2630" y="3350260"/>
            <a:ext cx="3639185" cy="2239645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069975" y="2900680"/>
            <a:ext cx="2943860" cy="368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pPr fontAlgn="auto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瀏覽現有決策輔助工具清單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sp>
        <p:nvSpPr>
          <p:cNvPr id="7" name="橢圓 6"/>
          <p:cNvSpPr/>
          <p:nvPr/>
        </p:nvSpPr>
        <p:spPr>
          <a:xfrm>
            <a:off x="10664190" y="1183640"/>
            <a:ext cx="786765" cy="52197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780020" y="845820"/>
            <a:ext cx="2988310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登入身分為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【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醫療人員】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會顯示員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61815" y="3350260"/>
            <a:ext cx="3593465" cy="2239645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969510" y="2623820"/>
            <a:ext cx="2378075" cy="645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pPr algn="ctr" fontAlgn="auto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民眾尚未完成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algn="ctr" fontAlgn="auto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決策輔助工具清單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55280" y="3350260"/>
            <a:ext cx="3593465" cy="2239645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8026400" y="2623820"/>
            <a:ext cx="3451225" cy="645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pPr fontAlgn="auto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民眾已完成，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醫療人員尚未完成成效評估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之決策輔助工具清單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546090" y="6000115"/>
            <a:ext cx="1249045" cy="462280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978650" y="5908675"/>
            <a:ext cx="2378075" cy="368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pPr algn="ctr" fontAlgn="auto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可下載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EXCEL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檔報表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  <p:bldP spid="6" grpId="0" animBg="1"/>
      <p:bldP spid="19" grpId="0" animBg="1"/>
      <p:bldP spid="14" grpId="0" animBg="1"/>
      <p:bldP spid="10" grpId="1" animBg="1"/>
      <p:bldP spid="9" grpId="1" animBg="1"/>
      <p:bldP spid="6" grpId="1" animBg="1"/>
      <p:bldP spid="5" grpId="1" animBg="1"/>
      <p:bldP spid="20" grpId="0" bldLvl="0" animBg="1"/>
      <p:bldP spid="2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195" y="1275715"/>
            <a:ext cx="11357610" cy="51866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1073150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醫療人員版介面</a:t>
            </a:r>
            <a:r>
              <a:rPr lang="en-US" altLang="zh-TW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現有決策輔助工具清單</a:t>
            </a:r>
            <a:endParaRPr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字方塊 4"/>
          <p:cNvSpPr txBox="1"/>
          <p:nvPr/>
        </p:nvSpPr>
        <p:spPr>
          <a:xfrm rot="900000">
            <a:off x="3338830" y="3929380"/>
            <a:ext cx="748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3200">
                <a:solidFill>
                  <a:srgbClr val="FF0000"/>
                </a:solidFill>
              </a:rPr>
              <a:t>👈</a:t>
            </a:r>
            <a:endParaRPr lang="zh-TW" altLang="en-US" sz="320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 rot="900000">
            <a:off x="3338830" y="5128895"/>
            <a:ext cx="748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3200">
                <a:solidFill>
                  <a:srgbClr val="FF0000"/>
                </a:solidFill>
              </a:rPr>
              <a:t>👈</a:t>
            </a:r>
            <a:endParaRPr lang="zh-TW" altLang="en-US" sz="3200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49725" y="1369695"/>
            <a:ext cx="5358765" cy="283146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4910" y="3523615"/>
            <a:ext cx="5647055" cy="30346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898409" y="3795482"/>
            <a:ext cx="5331691" cy="309109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57150" y="-57151"/>
            <a:ext cx="6542190" cy="2971325"/>
          </a:xfrm>
          <a:prstGeom prst="rect">
            <a:avLst/>
          </a:prstGeom>
        </p:spPr>
      </p:pic>
      <p:grpSp>
        <p:nvGrpSpPr>
          <p:cNvPr id="7" name="组合 32"/>
          <p:cNvGrpSpPr/>
          <p:nvPr/>
        </p:nvGrpSpPr>
        <p:grpSpPr bwMode="auto">
          <a:xfrm>
            <a:off x="3002049" y="2558646"/>
            <a:ext cx="6985000" cy="518478"/>
            <a:chOff x="4443095" y="3015676"/>
            <a:chExt cx="6985000" cy="519377"/>
          </a:xfrm>
        </p:grpSpPr>
        <p:sp>
          <p:nvSpPr>
            <p:cNvPr id="8" name="文本框 31"/>
            <p:cNvSpPr txBox="1">
              <a:spLocks noChangeArrowheads="1"/>
            </p:cNvSpPr>
            <p:nvPr/>
          </p:nvSpPr>
          <p:spPr bwMode="auto">
            <a:xfrm>
              <a:off x="4443095" y="3015676"/>
              <a:ext cx="6985000" cy="46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01   </a:t>
              </a:r>
              <a:r>
                <a:rPr lang="zh-TW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首頁</a:t>
              </a:r>
              <a:r>
                <a:rPr lang="en-US" altLang="zh-TW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&amp;</a:t>
              </a:r>
              <a:r>
                <a:rPr lang="zh-TW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登入</a:t>
              </a:r>
              <a:endPara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443413" y="3530600"/>
              <a:ext cx="6608445" cy="4453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35"/>
          <p:cNvGrpSpPr/>
          <p:nvPr/>
        </p:nvGrpSpPr>
        <p:grpSpPr bwMode="auto">
          <a:xfrm>
            <a:off x="2965537" y="3336521"/>
            <a:ext cx="6644322" cy="520383"/>
            <a:chOff x="4205288" y="3013768"/>
            <a:chExt cx="6644322" cy="521285"/>
          </a:xfrm>
        </p:grpSpPr>
        <p:sp>
          <p:nvSpPr>
            <p:cNvPr id="11" name="文本框 31"/>
            <p:cNvSpPr txBox="1">
              <a:spLocks noChangeArrowheads="1"/>
            </p:cNvSpPr>
            <p:nvPr/>
          </p:nvSpPr>
          <p:spPr bwMode="auto">
            <a:xfrm>
              <a:off x="4241800" y="3013768"/>
              <a:ext cx="6607810" cy="46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02   </a:t>
              </a:r>
              <a:r>
                <a:rPr lang="zh-TW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民眾版</a:t>
              </a:r>
              <a:r>
                <a:rPr lang="zh-TW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介面</a:t>
              </a:r>
              <a:endParaRPr lang="zh-TW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205288" y="3535053"/>
              <a:ext cx="6605270" cy="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38"/>
          <p:cNvGrpSpPr/>
          <p:nvPr/>
        </p:nvGrpSpPr>
        <p:grpSpPr bwMode="auto">
          <a:xfrm>
            <a:off x="2955377" y="4116301"/>
            <a:ext cx="6726555" cy="510858"/>
            <a:chOff x="4195128" y="3013768"/>
            <a:chExt cx="6726555" cy="511743"/>
          </a:xfrm>
        </p:grpSpPr>
        <p:sp>
          <p:nvSpPr>
            <p:cNvPr id="14" name="文本框 31"/>
            <p:cNvSpPr txBox="1">
              <a:spLocks noChangeArrowheads="1"/>
            </p:cNvSpPr>
            <p:nvPr/>
          </p:nvSpPr>
          <p:spPr bwMode="auto">
            <a:xfrm>
              <a:off x="4241800" y="3013768"/>
              <a:ext cx="6607810" cy="46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03</a:t>
              </a:r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+mn-ea"/>
                </a:rPr>
                <a:t>   </a:t>
              </a:r>
              <a:r>
                <a:rPr lang="zh-TW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+mn-ea"/>
                </a:rPr>
                <a:t>醫療人員版介面</a:t>
              </a:r>
              <a:endParaRPr lang="zh-TW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195128" y="3525511"/>
              <a:ext cx="6726555" cy="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923559" y="1472796"/>
            <a:ext cx="2400300" cy="768350"/>
            <a:chOff x="4923559" y="1472796"/>
            <a:chExt cx="2400300" cy="768350"/>
          </a:xfrm>
        </p:grpSpPr>
        <p:sp>
          <p:nvSpPr>
            <p:cNvPr id="5" name="文本框 30"/>
            <p:cNvSpPr txBox="1">
              <a:spLocks noChangeArrowheads="1"/>
            </p:cNvSpPr>
            <p:nvPr/>
          </p:nvSpPr>
          <p:spPr bwMode="auto">
            <a:xfrm>
              <a:off x="5321069" y="1472796"/>
              <a:ext cx="15494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r>
                <a:rPr lang="zh-TW" altLang="zh-CN" sz="4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大綱</a:t>
              </a:r>
              <a:endParaRPr lang="zh-TW" altLang="zh-CN" sz="4400" b="1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923559" y="1491529"/>
              <a:ext cx="2400300" cy="717550"/>
            </a:xfrm>
            <a:custGeom>
              <a:avLst/>
              <a:gdLst>
                <a:gd name="connsiteX0" fmla="*/ 2153337 w 2401674"/>
                <a:gd name="connsiteY0" fmla="*/ 0 h 717475"/>
                <a:gd name="connsiteX1" fmla="*/ 2401674 w 2401674"/>
                <a:gd name="connsiteY1" fmla="*/ 0 h 717475"/>
                <a:gd name="connsiteX2" fmla="*/ 2401674 w 2401674"/>
                <a:gd name="connsiteY2" fmla="*/ 717475 h 717475"/>
                <a:gd name="connsiteX3" fmla="*/ 2153337 w 2401674"/>
                <a:gd name="connsiteY3" fmla="*/ 717475 h 717475"/>
                <a:gd name="connsiteX4" fmla="*/ 2153337 w 2401674"/>
                <a:gd name="connsiteY4" fmla="*/ 627791 h 717475"/>
                <a:gd name="connsiteX5" fmla="*/ 2311990 w 2401674"/>
                <a:gd name="connsiteY5" fmla="*/ 627791 h 717475"/>
                <a:gd name="connsiteX6" fmla="*/ 2311990 w 2401674"/>
                <a:gd name="connsiteY6" fmla="*/ 89684 h 717475"/>
                <a:gd name="connsiteX7" fmla="*/ 2153337 w 2401674"/>
                <a:gd name="connsiteY7" fmla="*/ 89684 h 717475"/>
                <a:gd name="connsiteX8" fmla="*/ 0 w 2401674"/>
                <a:gd name="connsiteY8" fmla="*/ 0 h 717475"/>
                <a:gd name="connsiteX9" fmla="*/ 248337 w 2401674"/>
                <a:gd name="connsiteY9" fmla="*/ 0 h 717475"/>
                <a:gd name="connsiteX10" fmla="*/ 248337 w 2401674"/>
                <a:gd name="connsiteY10" fmla="*/ 89684 h 717475"/>
                <a:gd name="connsiteX11" fmla="*/ 89684 w 2401674"/>
                <a:gd name="connsiteY11" fmla="*/ 89684 h 717475"/>
                <a:gd name="connsiteX12" fmla="*/ 89684 w 2401674"/>
                <a:gd name="connsiteY12" fmla="*/ 627791 h 717475"/>
                <a:gd name="connsiteX13" fmla="*/ 248337 w 2401674"/>
                <a:gd name="connsiteY13" fmla="*/ 627791 h 717475"/>
                <a:gd name="connsiteX14" fmla="*/ 248337 w 2401674"/>
                <a:gd name="connsiteY14" fmla="*/ 717475 h 717475"/>
                <a:gd name="connsiteX15" fmla="*/ 0 w 2401674"/>
                <a:gd name="connsiteY15" fmla="*/ 717475 h 7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01674" h="717475">
                  <a:moveTo>
                    <a:pt x="2153337" y="0"/>
                  </a:moveTo>
                  <a:lnTo>
                    <a:pt x="2401674" y="0"/>
                  </a:lnTo>
                  <a:lnTo>
                    <a:pt x="2401674" y="717475"/>
                  </a:lnTo>
                  <a:lnTo>
                    <a:pt x="2153337" y="717475"/>
                  </a:lnTo>
                  <a:lnTo>
                    <a:pt x="2153337" y="627791"/>
                  </a:lnTo>
                  <a:lnTo>
                    <a:pt x="2311990" y="627791"/>
                  </a:lnTo>
                  <a:lnTo>
                    <a:pt x="2311990" y="89684"/>
                  </a:lnTo>
                  <a:lnTo>
                    <a:pt x="2153337" y="89684"/>
                  </a:lnTo>
                  <a:close/>
                  <a:moveTo>
                    <a:pt x="0" y="0"/>
                  </a:moveTo>
                  <a:lnTo>
                    <a:pt x="248337" y="0"/>
                  </a:lnTo>
                  <a:lnTo>
                    <a:pt x="248337" y="89684"/>
                  </a:lnTo>
                  <a:lnTo>
                    <a:pt x="89684" y="89684"/>
                  </a:lnTo>
                  <a:lnTo>
                    <a:pt x="89684" y="627791"/>
                  </a:lnTo>
                  <a:lnTo>
                    <a:pt x="248337" y="627791"/>
                  </a:lnTo>
                  <a:lnTo>
                    <a:pt x="248337" y="717475"/>
                  </a:lnTo>
                  <a:lnTo>
                    <a:pt x="0" y="717475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1073150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醫療人員版介面</a:t>
            </a:r>
            <a:r>
              <a:rPr lang="en-US" altLang="zh-TW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lang="en-US" altLang="zh-TW" sz="35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①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確認病人</a:t>
            </a:r>
            <a:r>
              <a:rPr lang="en-US" altLang="zh-TW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PDA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是否完成</a:t>
            </a:r>
            <a:endParaRPr lang="zh-TW" altLang="en-US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8070" y="1082675"/>
            <a:ext cx="5026660" cy="148399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595" y="1149985"/>
            <a:ext cx="4138930" cy="19780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96820" y="3128010"/>
            <a:ext cx="6776720" cy="3448050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260985" y="5561330"/>
            <a:ext cx="3016250" cy="1014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病人尚未完成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PDA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時，可查看病人已填答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之步驟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作為提醒用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 flipV="1">
            <a:off x="5720080" y="4513580"/>
            <a:ext cx="5657215" cy="0"/>
          </a:xfrm>
          <a:prstGeom prst="line">
            <a:avLst/>
          </a:prstGeom>
          <a:ln w="38100">
            <a:solidFill>
              <a:srgbClr val="016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9472295" y="3382010"/>
            <a:ext cx="0" cy="1050925"/>
          </a:xfrm>
          <a:prstGeom prst="straightConnector1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9671050" y="3677285"/>
            <a:ext cx="17900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2400" b="1">
                <a:solidFill>
                  <a:schemeClr val="accent2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已填</a:t>
            </a:r>
            <a:r>
              <a:rPr lang="zh-TW" altLang="en-US" sz="2400" b="1">
                <a:solidFill>
                  <a:schemeClr val="accent2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答完成</a:t>
            </a:r>
            <a:endParaRPr lang="zh-TW" altLang="en-US" sz="2400" b="1">
              <a:solidFill>
                <a:schemeClr val="accent2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9472295" y="4594225"/>
            <a:ext cx="0" cy="194400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9671050" y="5335905"/>
            <a:ext cx="1491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2400" b="1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尚未填答</a:t>
            </a:r>
            <a:endParaRPr lang="zh-TW" altLang="en-US" sz="2400" b="1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 rot="900000">
            <a:off x="4786630" y="2711450"/>
            <a:ext cx="748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3200">
                <a:solidFill>
                  <a:srgbClr val="FF0000"/>
                </a:solidFill>
              </a:rPr>
              <a:t>👈</a:t>
            </a:r>
            <a:endParaRPr lang="zh-TW" altLang="en-US" sz="320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631950" y="2237105"/>
            <a:ext cx="40881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先輸入關鍵字</a:t>
            </a:r>
            <a:r>
              <a:rPr lang="en-US" altLang="zh-TW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(</a:t>
            </a:r>
            <a:r>
              <a:rPr lang="zh-TW" altLang="en-US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科別、病歷號</a:t>
            </a:r>
            <a:r>
              <a:rPr lang="en-US" altLang="zh-TW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...</a:t>
            </a:r>
            <a:r>
              <a:rPr lang="zh-TW" altLang="en-US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等</a:t>
            </a:r>
            <a:r>
              <a:rPr lang="en-US" altLang="zh-TW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)</a:t>
            </a:r>
            <a:endParaRPr lang="en-US" altLang="zh-TW" sz="20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990080" y="1624965"/>
            <a:ext cx="19856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再按下拉式選擇</a:t>
            </a:r>
            <a:endParaRPr lang="zh-TW" altLang="en-US" sz="20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5" name="文字方塊 4"/>
          <p:cNvSpPr txBox="1"/>
          <p:nvPr/>
        </p:nvSpPr>
        <p:spPr>
          <a:xfrm rot="19620000" flipH="1" flipV="1">
            <a:off x="5435600" y="1548765"/>
            <a:ext cx="90043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8000">
                <a:solidFill>
                  <a:srgbClr val="03715B"/>
                </a:solidFill>
              </a:rPr>
              <a:t>⬿</a:t>
            </a:r>
            <a:endParaRPr lang="zh-TW" altLang="en-US" sz="8000">
              <a:solidFill>
                <a:srgbClr val="03715B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048000" y="949960"/>
            <a:ext cx="6096000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pPr algn="just"/>
            <a:r>
              <a:rPr 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過濾上方選單用法：輸入關鍵字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→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從下拉式選單找尋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5" grpId="0"/>
      <p:bldP spid="1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109956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醫療人員版介面</a:t>
            </a:r>
            <a:r>
              <a:rPr lang="en-US" altLang="zh-TW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lang="zh-TW" altLang="en-US" sz="3100" b="1" normalizeH="1" baseline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②</a:t>
            </a:r>
            <a:r>
              <a:rPr lang="zh-TW" altLang="en-US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填寫病人</a:t>
            </a:r>
            <a:r>
              <a:rPr lang="en-US" altLang="zh-TW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SDM</a:t>
            </a:r>
            <a:r>
              <a:rPr lang="zh-TW" altLang="en-US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前後醫療決策選項</a:t>
            </a:r>
            <a:endParaRPr lang="zh-TW" altLang="en-US" sz="3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20995" y="1463675"/>
            <a:ext cx="6097905" cy="317563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0" y="1463675"/>
            <a:ext cx="4488180" cy="21336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800100" y="2664460"/>
            <a:ext cx="40881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先輸入關鍵字</a:t>
            </a:r>
            <a:r>
              <a:rPr lang="en-US" altLang="zh-TW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(</a:t>
            </a:r>
            <a:r>
              <a:rPr lang="zh-TW" altLang="en-US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科別、病歷號</a:t>
            </a:r>
            <a:r>
              <a:rPr lang="en-US" altLang="zh-TW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...</a:t>
            </a:r>
            <a:r>
              <a:rPr lang="zh-TW" altLang="en-US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等</a:t>
            </a:r>
            <a:r>
              <a:rPr lang="en-US" altLang="zh-TW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)</a:t>
            </a:r>
            <a:endParaRPr lang="en-US" altLang="zh-TW" sz="20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812155" y="1943735"/>
            <a:ext cx="15487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下拉式選擇</a:t>
            </a:r>
            <a:endParaRPr lang="zh-TW" altLang="en-US" sz="20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612890" y="5083175"/>
            <a:ext cx="3714115" cy="829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民眾完整填答之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PDA(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含成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效評估問卷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才會呈現於此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7" name="文字方塊 16"/>
          <p:cNvSpPr txBox="1"/>
          <p:nvPr/>
        </p:nvSpPr>
        <p:spPr>
          <a:xfrm rot="900000">
            <a:off x="3574415" y="3136900"/>
            <a:ext cx="748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3200">
                <a:solidFill>
                  <a:srgbClr val="FF0000"/>
                </a:solidFill>
              </a:rPr>
              <a:t>👈</a:t>
            </a:r>
            <a:endParaRPr lang="zh-TW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109956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醫療人員版介面</a:t>
            </a:r>
            <a:r>
              <a:rPr lang="en-US" altLang="zh-TW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lang="zh-TW" altLang="en-US" sz="3100" b="1" normalizeH="1" baseline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②</a:t>
            </a:r>
            <a:r>
              <a:rPr lang="zh-TW" altLang="en-US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填寫病人</a:t>
            </a:r>
            <a:r>
              <a:rPr lang="en-US" altLang="zh-TW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SDM</a:t>
            </a:r>
            <a:r>
              <a:rPr lang="zh-TW" altLang="en-US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前後醫療決策選項</a:t>
            </a:r>
            <a:endParaRPr lang="zh-TW" altLang="en-US" sz="3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05" y="1201420"/>
            <a:ext cx="11248390" cy="5457190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 flipV="1">
            <a:off x="471805" y="3336290"/>
            <a:ext cx="11196000" cy="0"/>
          </a:xfrm>
          <a:prstGeom prst="line">
            <a:avLst/>
          </a:prstGeom>
          <a:ln w="38100">
            <a:solidFill>
              <a:srgbClr val="016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7879080" y="1303655"/>
            <a:ext cx="0" cy="1882140"/>
          </a:xfrm>
          <a:prstGeom prst="straightConnector1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961630" y="2014855"/>
            <a:ext cx="15011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2400" b="1">
                <a:solidFill>
                  <a:schemeClr val="accent2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自動帶入</a:t>
            </a:r>
            <a:endParaRPr lang="zh-TW" altLang="en-US" sz="2400" b="1">
              <a:solidFill>
                <a:schemeClr val="accent2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250555" y="3507105"/>
            <a:ext cx="3305175" cy="398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SDM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病人的治療選擇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250555" y="4187190"/>
            <a:ext cx="3305175" cy="398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SDM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病人的治療選擇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38810" y="4939030"/>
            <a:ext cx="38119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可輸入文字</a:t>
            </a:r>
            <a:r>
              <a:rPr lang="zh-TW" altLang="en-US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，亦可上傳相關檔案</a:t>
            </a:r>
            <a:endParaRPr lang="zh-TW" altLang="en-US" sz="20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551170" y="6297930"/>
            <a:ext cx="956310" cy="360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201410" y="5560060"/>
            <a:ext cx="3355340" cy="64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點選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【提交完成】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跳至下一頁填寫醫療人員成效問卷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6410325" y="6294755"/>
            <a:ext cx="1354455" cy="36385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7697470" y="6297930"/>
            <a:ext cx="2350770" cy="368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回顧病人填寫之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PDA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11" grpId="0" animBg="1"/>
      <p:bldP spid="16" grpId="0" animBg="1"/>
      <p:bldP spid="21" grpId="1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" y="1190625"/>
            <a:ext cx="10911840" cy="36798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870450"/>
            <a:ext cx="10911840" cy="11601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975972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醫療人員版介面</a:t>
            </a:r>
            <a:r>
              <a:rPr lang="en-US" altLang="zh-TW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lang="zh-TW" altLang="en-US" sz="3500" b="1" normalizeH="1" baseline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③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醫療人員成效問卷</a:t>
            </a:r>
            <a:endParaRPr lang="zh-TW" altLang="en-US" sz="35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橢圓 9"/>
          <p:cNvSpPr/>
          <p:nvPr/>
        </p:nvSpPr>
        <p:spPr>
          <a:xfrm>
            <a:off x="5461635" y="5623560"/>
            <a:ext cx="1034415" cy="477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6765" y="3727450"/>
            <a:ext cx="6416675" cy="1524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6" name="橢圓 15"/>
          <p:cNvSpPr/>
          <p:nvPr/>
        </p:nvSpPr>
        <p:spPr>
          <a:xfrm>
            <a:off x="5909945" y="4480560"/>
            <a:ext cx="1293495" cy="477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7420610" y="4304665"/>
            <a:ext cx="3048635" cy="706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如有暫存，會顯示暫存的員編，方便同仁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後續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尋找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562475" y="5623560"/>
            <a:ext cx="1034415" cy="477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368415" y="5854065"/>
            <a:ext cx="2810510" cy="64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0" algn="just" fontAlgn="auto">
              <a:buFont typeface="Arial" panose="020B0604020202020204" pitchFamily="34" charset="0"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填答完後點選【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提交完成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】，儲存後將無法修改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09955" y="5854065"/>
            <a:ext cx="3721735" cy="64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pPr indent="0" algn="just" fontAlgn="auto">
              <a:buFont typeface="Arial" panose="020B0604020202020204" pitchFamily="34" charset="0"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問卷內容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未完成時，點選【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暫存草稿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】，後續登入可再繼續填答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  <p:bldP spid="23" grpId="0" animBg="1"/>
      <p:bldP spid="11" grpId="0" animBg="1"/>
      <p:bldP spid="10" grpId="0" animBg="1"/>
      <p:bldP spid="17" grpId="1" animBg="1"/>
      <p:bldP spid="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975972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醫療人員版介面</a:t>
            </a:r>
            <a:r>
              <a:rPr lang="en-US" altLang="zh-TW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lang="zh-TW" altLang="en-US" sz="3500" b="1" normalizeH="1" baseline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③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醫療人員成效問卷</a:t>
            </a:r>
            <a:endParaRPr lang="zh-TW" altLang="en-US" sz="35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" y="2115820"/>
            <a:ext cx="11517630" cy="428815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190115" y="1193800"/>
            <a:ext cx="7811770" cy="829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pPr algn="just"/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醫療人員成效問卷</a:t>
            </a:r>
            <a:r>
              <a:rPr 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原則上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僅需填寫一次，選擇不同主題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病人時，會自動帶入上一次填寫的內容，仍可以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再次修改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96455" y="4855210"/>
            <a:ext cx="3823335" cy="15487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495540" y="4399915"/>
            <a:ext cx="3225165" cy="368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pPr indent="0" algn="just" fontAlgn="auto">
              <a:buFont typeface="Arial" panose="020B0604020202020204" pitchFamily="34" charset="0"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自動帶入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【上一次】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填寫內容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1073150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醫療人員版介面</a:t>
            </a:r>
            <a:r>
              <a:rPr lang="en-US" altLang="zh-TW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lang="zh-TW" altLang="en-US" sz="3500" b="1" normalizeH="1" baseline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+mn-ea"/>
              </a:rPr>
              <a:t>④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各類統計結果</a:t>
            </a:r>
            <a:endParaRPr lang="zh-TW" altLang="en-US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" y="1233170"/>
            <a:ext cx="11564620" cy="53892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3690" y="1353185"/>
            <a:ext cx="3812540" cy="2573020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076960" y="1145540"/>
            <a:ext cx="2286000" cy="368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pPr fontAlgn="auto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查看病人完成之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PDA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26230" y="1353185"/>
            <a:ext cx="3812540" cy="2573020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664075" y="1145540"/>
            <a:ext cx="2736215" cy="368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pPr fontAlgn="auto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查看病人完成之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成效問卷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8770" y="1353185"/>
            <a:ext cx="3812540" cy="2572385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8230870" y="1145540"/>
            <a:ext cx="3228975" cy="368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pPr fontAlgn="auto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查看醫療人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員完成之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成效問卷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3690" y="3926205"/>
            <a:ext cx="3812540" cy="2696845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178175" y="6052820"/>
            <a:ext cx="4760595" cy="368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pPr fontAlgn="auto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依主題別匯出報表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病人及醫療人員成效問卷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4" grpId="0" animBg="1"/>
      <p:bldP spid="5" grpId="0" animBg="1"/>
      <p:bldP spid="7" grpId="0" animBg="1"/>
      <p:bldP spid="6" grpId="0" animBg="1"/>
      <p:bldP spid="14" grpId="0" animBg="1"/>
      <p:bldP spid="15" grpId="0" animBg="1"/>
      <p:bldP spid="10" grpId="1" animBg="1"/>
      <p:bldP spid="9" grpId="1" animBg="1"/>
      <p:bldP spid="4" grpId="1" animBg="1"/>
      <p:bldP spid="5" grpId="1" animBg="1"/>
      <p:bldP spid="6" grpId="1" animBg="1"/>
      <p:bldP spid="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1073150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醫療人員版介面</a:t>
            </a:r>
            <a:r>
              <a:rPr lang="en-US" altLang="zh-TW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lang="zh-TW" altLang="en-US" sz="3500" b="1" normalizeH="1" baseline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+mn-ea"/>
              </a:rPr>
              <a:t>④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各類統計結果</a:t>
            </a:r>
            <a:endParaRPr lang="zh-TW" altLang="en-US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3690" y="1233170"/>
            <a:ext cx="11564620" cy="2722245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260985" y="3506470"/>
            <a:ext cx="408813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輸入關鍵字</a:t>
            </a:r>
            <a:r>
              <a:rPr lang="en-US" altLang="zh-TW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(</a:t>
            </a:r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科別、病歷號</a:t>
            </a:r>
            <a:r>
              <a:rPr lang="en-US" altLang="zh-TW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...</a:t>
            </a:r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等</a:t>
            </a:r>
            <a:r>
              <a:rPr lang="en-US" altLang="zh-TW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)</a:t>
            </a:r>
            <a:endParaRPr lang="en-US" altLang="zh-TW" sz="16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97985" y="3506470"/>
            <a:ext cx="408813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輸入關鍵字</a:t>
            </a:r>
            <a:r>
              <a:rPr lang="en-US" altLang="zh-TW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(</a:t>
            </a:r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科別、病歷號</a:t>
            </a:r>
            <a:r>
              <a:rPr lang="en-US" altLang="zh-TW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...</a:t>
            </a:r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等</a:t>
            </a:r>
            <a:r>
              <a:rPr lang="en-US" altLang="zh-TW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)</a:t>
            </a:r>
            <a:endParaRPr lang="en-US" altLang="zh-TW" sz="16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997825" y="3506470"/>
            <a:ext cx="408813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輸入關鍵字</a:t>
            </a:r>
            <a:r>
              <a:rPr lang="en-US" altLang="zh-TW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(</a:t>
            </a:r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科別、員編</a:t>
            </a:r>
            <a:r>
              <a:rPr lang="en-US" altLang="zh-TW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...</a:t>
            </a:r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等</a:t>
            </a:r>
            <a:r>
              <a:rPr lang="en-US" altLang="zh-TW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)</a:t>
            </a:r>
            <a:endParaRPr lang="en-US" altLang="zh-TW" sz="16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5" y="4185285"/>
            <a:ext cx="3766185" cy="2450465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795" y="4198620"/>
            <a:ext cx="3781425" cy="2436495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885" y="4186555"/>
            <a:ext cx="3781425" cy="2458720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 rot="16200000">
            <a:off x="1885950" y="3748405"/>
            <a:ext cx="6381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4000">
                <a:solidFill>
                  <a:srgbClr val="03715B"/>
                </a:solidFill>
              </a:rPr>
              <a:t>⬿</a:t>
            </a:r>
            <a:endParaRPr lang="zh-TW" altLang="en-US" sz="4000">
              <a:solidFill>
                <a:srgbClr val="03715B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 rot="16200000">
            <a:off x="5904230" y="3748405"/>
            <a:ext cx="6381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4000">
                <a:solidFill>
                  <a:srgbClr val="03715B"/>
                </a:solidFill>
              </a:rPr>
              <a:t>⬿</a:t>
            </a:r>
            <a:endParaRPr lang="zh-TW" altLang="en-US" sz="4000">
              <a:solidFill>
                <a:srgbClr val="03715B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 rot="16200000">
            <a:off x="9712960" y="3748405"/>
            <a:ext cx="6381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4000">
                <a:solidFill>
                  <a:srgbClr val="03715B"/>
                </a:solidFill>
              </a:rPr>
              <a:t>⬿</a:t>
            </a:r>
            <a:endParaRPr lang="zh-TW" altLang="en-US" sz="4000">
              <a:solidFill>
                <a:srgbClr val="03715B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10235" y="3091815"/>
            <a:ext cx="132588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下拉式選擇</a:t>
            </a:r>
            <a:endParaRPr lang="zh-TW" altLang="en-US" sz="16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537075" y="3091815"/>
            <a:ext cx="132588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下拉式選擇</a:t>
            </a:r>
            <a:endParaRPr lang="zh-TW" altLang="en-US" sz="16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8463915" y="3091815"/>
            <a:ext cx="132588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下拉式選擇</a:t>
            </a:r>
            <a:endParaRPr lang="zh-TW" altLang="en-US" sz="16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1073150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醫療人員版介面</a:t>
            </a:r>
            <a:r>
              <a:rPr lang="en-US" altLang="zh-TW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lang="zh-TW" altLang="en-US" sz="3500" b="1" normalizeH="1" baseline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+mn-ea"/>
              </a:rPr>
              <a:t>④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各類統計結果</a:t>
            </a:r>
            <a:endParaRPr lang="zh-TW" altLang="en-US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2430" y="1237615"/>
            <a:ext cx="4272915" cy="34175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27270" y="1290955"/>
            <a:ext cx="5834380" cy="25241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4275" y="3258820"/>
            <a:ext cx="5355590" cy="32067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 rot="900000">
            <a:off x="1375410" y="3255645"/>
            <a:ext cx="748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3200">
                <a:solidFill>
                  <a:srgbClr val="FF0000"/>
                </a:solidFill>
              </a:rPr>
              <a:t>👈</a:t>
            </a:r>
            <a:endParaRPr lang="zh-TW" altLang="en-US" sz="3200">
              <a:solidFill>
                <a:srgbClr val="FF0000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9262110" y="2649220"/>
            <a:ext cx="497205" cy="306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810" y="4328160"/>
            <a:ext cx="868680" cy="320040"/>
          </a:xfrm>
          <a:prstGeom prst="rect">
            <a:avLst/>
          </a:prstGeom>
        </p:spPr>
      </p:pic>
      <p:sp>
        <p:nvSpPr>
          <p:cNvPr id="15" name="橢圓 14"/>
          <p:cNvSpPr/>
          <p:nvPr/>
        </p:nvSpPr>
        <p:spPr>
          <a:xfrm>
            <a:off x="3728085" y="4200525"/>
            <a:ext cx="786130" cy="594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 rot="19080000">
            <a:off x="4519295" y="3414395"/>
            <a:ext cx="6381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7200">
                <a:solidFill>
                  <a:srgbClr val="03715B"/>
                </a:solidFill>
              </a:rPr>
              <a:t>⬿</a:t>
            </a:r>
            <a:endParaRPr lang="zh-TW" altLang="en-US" sz="7200">
              <a:solidFill>
                <a:srgbClr val="03715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261620" y="4366895"/>
            <a:ext cx="11730355" cy="2301240"/>
          </a:xfrm>
          <a:prstGeom prst="rect">
            <a:avLst/>
          </a:prstGeom>
          <a:solidFill>
            <a:srgbClr val="000000">
              <a:alpha val="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916295" y="957580"/>
            <a:ext cx="5969000" cy="3290570"/>
          </a:xfrm>
          <a:prstGeom prst="rect">
            <a:avLst/>
          </a:prstGeom>
          <a:solidFill>
            <a:srgbClr val="000000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49" y="159385"/>
            <a:ext cx="10524491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醫療人員版介面</a:t>
            </a:r>
            <a:r>
              <a:rPr lang="en-US" altLang="zh-TW" sz="5000" b="1" dirty="0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lang="zh-TW" altLang="en-US" sz="3600" b="1" normalizeH="1" baseline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+mn-ea"/>
              </a:rPr>
              <a:t>④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各類統計結果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" y="1216660"/>
            <a:ext cx="3574415" cy="295402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512445" y="3557270"/>
            <a:ext cx="408813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輸入關鍵字</a:t>
            </a:r>
            <a:r>
              <a:rPr lang="en-US" altLang="zh-TW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(</a:t>
            </a:r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科別、主題名稱</a:t>
            </a:r>
            <a:r>
              <a:rPr lang="en-US" altLang="zh-TW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...</a:t>
            </a:r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等</a:t>
            </a:r>
            <a:r>
              <a:rPr lang="en-US" altLang="zh-TW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)</a:t>
            </a:r>
            <a:endParaRPr lang="en-US" altLang="zh-TW" sz="16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33295" y="1531620"/>
            <a:ext cx="3542030" cy="188023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7" name="文字方塊 26"/>
          <p:cNvSpPr txBox="1"/>
          <p:nvPr/>
        </p:nvSpPr>
        <p:spPr>
          <a:xfrm>
            <a:off x="986790" y="2980055"/>
            <a:ext cx="132588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下拉式選擇</a:t>
            </a:r>
            <a:endParaRPr lang="zh-TW" altLang="en-US" sz="16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035" y="1030605"/>
            <a:ext cx="5743575" cy="151257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400" y="2647950"/>
            <a:ext cx="5744210" cy="152273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5" y="4401820"/>
            <a:ext cx="5902325" cy="10668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235" y="5111115"/>
            <a:ext cx="6514465" cy="1525270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8884920" y="615950"/>
            <a:ext cx="32327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2400" b="1">
                <a:solidFill>
                  <a:schemeClr val="accent2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病人成效評估問卷資料</a:t>
            </a:r>
            <a:endParaRPr lang="zh-TW" altLang="en-US" sz="2400" b="1">
              <a:solidFill>
                <a:schemeClr val="accent2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8136890" y="4442460"/>
            <a:ext cx="38544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2400" b="1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醫療人員成效評估問卷資料</a:t>
            </a:r>
            <a:endParaRPr lang="zh-TW" altLang="en-US" sz="2400" b="1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670800" y="2327275"/>
            <a:ext cx="4067175" cy="212090"/>
          </a:xfrm>
          <a:prstGeom prst="rect">
            <a:avLst/>
          </a:prstGeom>
          <a:solidFill>
            <a:srgbClr val="00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2085975" y="5189220"/>
            <a:ext cx="3331845" cy="280035"/>
          </a:xfrm>
          <a:prstGeom prst="rect">
            <a:avLst/>
          </a:prstGeom>
          <a:solidFill>
            <a:srgbClr val="00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 rot="900000">
            <a:off x="3789680" y="3893820"/>
            <a:ext cx="748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3200">
                <a:solidFill>
                  <a:srgbClr val="FF0000"/>
                </a:solidFill>
              </a:rPr>
              <a:t>👈</a:t>
            </a:r>
            <a:endParaRPr lang="zh-TW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 bldLvl="0" animBg="1"/>
      <p:bldP spid="25" grpId="0"/>
      <p:bldP spid="26" grpId="0" animBg="1"/>
      <p:bldP spid="28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922993" y="237388"/>
            <a:ext cx="8346014" cy="6383223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365885" y="2051685"/>
            <a:ext cx="955484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THANK YOU</a:t>
            </a:r>
            <a:endParaRPr lang="zh-CN" altLang="en-US" sz="115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38219" y="3646711"/>
            <a:ext cx="6442075" cy="817880"/>
            <a:chOff x="2938219" y="3646711"/>
            <a:chExt cx="6442075" cy="81788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093029" y="3646711"/>
              <a:ext cx="382821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33"/>
            <p:cNvSpPr>
              <a:spLocks noChangeArrowheads="1"/>
            </p:cNvSpPr>
            <p:nvPr/>
          </p:nvSpPr>
          <p:spPr bwMode="auto">
            <a:xfrm>
              <a:off x="2938219" y="3787681"/>
              <a:ext cx="6442075" cy="676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TW" altLang="en-US" sz="2000" b="1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sym typeface="Arial" panose="020B0604020202020204" pitchFamily="34" charset="0"/>
                </a:rPr>
                <a:t>如有任何疑問敬請聯繫</a:t>
              </a:r>
              <a:r>
                <a:rPr lang="en-US" altLang="zh-TW" sz="2000" b="1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TW" altLang="en-US" sz="2000" b="1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sym typeface="Arial" panose="020B0604020202020204" pitchFamily="34" charset="0"/>
                </a:rPr>
                <a:t>醫</a:t>
              </a:r>
              <a:r>
                <a:rPr lang="zh-TW" altLang="en-US" sz="2000" b="1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sym typeface="Arial" panose="020B0604020202020204" pitchFamily="34" charset="0"/>
                </a:rPr>
                <a:t>療組承辦人吳洵伶管理師</a:t>
              </a:r>
              <a:r>
                <a:rPr lang="en-US" altLang="zh-TW" sz="2000" b="1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sym typeface="Arial" panose="020B0604020202020204" pitchFamily="34" charset="0"/>
                </a:rPr>
                <a:t> </a:t>
              </a:r>
              <a:endParaRPr lang="en-US" altLang="zh-TW" sz="2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endParaRPr>
            </a:p>
            <a:p>
              <a:pPr algn="ctr">
                <a:spcBef>
                  <a:spcPct val="20000"/>
                </a:spcBef>
              </a:pPr>
              <a:r>
                <a:rPr lang="zh-TW" altLang="en-US" sz="2000" b="1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sym typeface="Arial" panose="020B0604020202020204" pitchFamily="34" charset="0"/>
                </a:rPr>
                <a:t>分機</a:t>
              </a:r>
              <a:r>
                <a:rPr lang="en-US" altLang="zh-TW" sz="2000" b="1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sym typeface="Arial" panose="020B0604020202020204" pitchFamily="34" charset="0"/>
                </a:rPr>
                <a:t>8040</a:t>
              </a:r>
              <a:r>
                <a:rPr lang="zh-TW" altLang="en-US" sz="2000" b="1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sym typeface="Arial" panose="020B0604020202020204" pitchFamily="34" charset="0"/>
                </a:rPr>
                <a:t>、信箱</a:t>
              </a:r>
              <a:r>
                <a:rPr lang="en-US" altLang="zh-TW" sz="2000" b="1" dirty="0">
                  <a:solidFill>
                    <a:prstClr val="white"/>
                  </a:solidFill>
                  <a:latin typeface="Arial" panose="020B0604020202020204" pitchFamily="34" charset="0"/>
                  <a:ea typeface="Microsoft YaHei" panose="020B0503020204020204" pitchFamily="34" charset="-122"/>
                  <a:sym typeface="Arial" panose="020B0604020202020204" pitchFamily="34" charset="0"/>
                </a:rPr>
                <a:t>chf108086@chgh.org.tw</a:t>
              </a:r>
              <a:endParaRPr lang="en-US" altLang="zh-TW" sz="2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390" y="1228090"/>
            <a:ext cx="3330575" cy="440753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797560" y="5265420"/>
            <a:ext cx="1162050" cy="258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>
            <a:off x="590550" y="1238250"/>
            <a:ext cx="11030585" cy="5173980"/>
            <a:chOff x="1050" y="2199"/>
            <a:chExt cx="17396" cy="11316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050" y="6370"/>
              <a:ext cx="17395" cy="7145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50" y="2199"/>
              <a:ext cx="17396" cy="4197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155194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首頁</a:t>
            </a:r>
            <a:endParaRPr lang="zh-TW" altLang="en-US" sz="5000" b="1" dirty="0" err="1">
              <a:solidFill>
                <a:srgbClr val="1A1B18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11015980" y="1030605"/>
            <a:ext cx="786765" cy="52197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837930" y="3172460"/>
            <a:ext cx="3033395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可掃描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QR-code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進入系統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272405" y="6002020"/>
            <a:ext cx="1666875" cy="60198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976370" y="3147060"/>
            <a:ext cx="4411980" cy="2660650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319645" y="5683250"/>
            <a:ext cx="4105910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醫療人員及病人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SDM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平台執行流程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875915" y="6082030"/>
            <a:ext cx="2501265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可下載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系統操作說明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606280" y="781050"/>
            <a:ext cx="1658620" cy="398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【登入】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14" grpId="0" bldLvl="0" animBg="1"/>
      <p:bldP spid="11" grpId="0" bldLvl="0" animBg="1"/>
      <p:bldP spid="6" grpId="0" bldLvl="0" animBg="1"/>
      <p:bldP spid="4" grpId="0" bldLvl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437515" y="1235710"/>
            <a:ext cx="10775950" cy="4211955"/>
            <a:chOff x="0" y="5420"/>
            <a:chExt cx="13144" cy="3671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1"/>
            <a:srcRect r="-2705"/>
            <a:stretch>
              <a:fillRect/>
            </a:stretch>
          </p:blipFill>
          <p:spPr>
            <a:xfrm>
              <a:off x="12538" y="5420"/>
              <a:ext cx="606" cy="3671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5420"/>
              <a:ext cx="12555" cy="3671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199771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登入</a:t>
            </a:r>
            <a:endParaRPr lang="zh-TW" altLang="en-US" sz="5000" b="1" dirty="0" err="1">
              <a:solidFill>
                <a:srgbClr val="1A1B18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2399665" y="2243455"/>
            <a:ext cx="5598795" cy="4298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9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無論民眾或</a:t>
            </a:r>
            <a:r>
              <a:rPr lang="zh-TW" altLang="en-US" sz="19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醫療人員，皆</a:t>
            </a:r>
            <a:r>
              <a:rPr lang="zh-TW" altLang="en-US" sz="19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以</a:t>
            </a:r>
            <a:r>
              <a:rPr lang="zh-TW" altLang="en-US" sz="2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【身份證字號】</a:t>
            </a:r>
            <a:r>
              <a:rPr lang="zh-TW" altLang="en-US" sz="19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登入</a:t>
            </a:r>
            <a:endParaRPr lang="zh-TW" altLang="en-US" sz="19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84845" y="4057650"/>
            <a:ext cx="3453765" cy="23856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1329690" y="3611880"/>
            <a:ext cx="2000885" cy="7016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898409" y="3795482"/>
            <a:ext cx="5331691" cy="309109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57150" y="-57151"/>
            <a:ext cx="6542190" cy="297132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83685" y="2796540"/>
            <a:ext cx="4208780" cy="1265555"/>
            <a:chOff x="3533787" y="1486131"/>
            <a:chExt cx="4970160" cy="1265555"/>
          </a:xfrm>
        </p:grpSpPr>
        <p:sp>
          <p:nvSpPr>
            <p:cNvPr id="5" name="文本框 30"/>
            <p:cNvSpPr txBox="1">
              <a:spLocks noChangeArrowheads="1"/>
            </p:cNvSpPr>
            <p:nvPr/>
          </p:nvSpPr>
          <p:spPr bwMode="auto">
            <a:xfrm>
              <a:off x="4312905" y="1564871"/>
              <a:ext cx="3411924" cy="1106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r>
                <a:rPr lang="zh-TW" altLang="zh-CN" sz="6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民眾版</a:t>
              </a:r>
              <a:endParaRPr lang="zh-TW" altLang="zh-CN" sz="6600" b="1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3533787" y="1486131"/>
              <a:ext cx="4970160" cy="1265555"/>
            </a:xfrm>
            <a:custGeom>
              <a:avLst/>
              <a:gdLst>
                <a:gd name="connsiteX0" fmla="*/ 2153337 w 2401674"/>
                <a:gd name="connsiteY0" fmla="*/ 0 h 717475"/>
                <a:gd name="connsiteX1" fmla="*/ 2401674 w 2401674"/>
                <a:gd name="connsiteY1" fmla="*/ 0 h 717475"/>
                <a:gd name="connsiteX2" fmla="*/ 2401674 w 2401674"/>
                <a:gd name="connsiteY2" fmla="*/ 717475 h 717475"/>
                <a:gd name="connsiteX3" fmla="*/ 2153337 w 2401674"/>
                <a:gd name="connsiteY3" fmla="*/ 717475 h 717475"/>
                <a:gd name="connsiteX4" fmla="*/ 2153337 w 2401674"/>
                <a:gd name="connsiteY4" fmla="*/ 627791 h 717475"/>
                <a:gd name="connsiteX5" fmla="*/ 2311990 w 2401674"/>
                <a:gd name="connsiteY5" fmla="*/ 627791 h 717475"/>
                <a:gd name="connsiteX6" fmla="*/ 2311990 w 2401674"/>
                <a:gd name="connsiteY6" fmla="*/ 89684 h 717475"/>
                <a:gd name="connsiteX7" fmla="*/ 2153337 w 2401674"/>
                <a:gd name="connsiteY7" fmla="*/ 89684 h 717475"/>
                <a:gd name="connsiteX8" fmla="*/ 0 w 2401674"/>
                <a:gd name="connsiteY8" fmla="*/ 0 h 717475"/>
                <a:gd name="connsiteX9" fmla="*/ 248337 w 2401674"/>
                <a:gd name="connsiteY9" fmla="*/ 0 h 717475"/>
                <a:gd name="connsiteX10" fmla="*/ 248337 w 2401674"/>
                <a:gd name="connsiteY10" fmla="*/ 89684 h 717475"/>
                <a:gd name="connsiteX11" fmla="*/ 89684 w 2401674"/>
                <a:gd name="connsiteY11" fmla="*/ 89684 h 717475"/>
                <a:gd name="connsiteX12" fmla="*/ 89684 w 2401674"/>
                <a:gd name="connsiteY12" fmla="*/ 627791 h 717475"/>
                <a:gd name="connsiteX13" fmla="*/ 248337 w 2401674"/>
                <a:gd name="connsiteY13" fmla="*/ 627791 h 717475"/>
                <a:gd name="connsiteX14" fmla="*/ 248337 w 2401674"/>
                <a:gd name="connsiteY14" fmla="*/ 717475 h 717475"/>
                <a:gd name="connsiteX15" fmla="*/ 0 w 2401674"/>
                <a:gd name="connsiteY15" fmla="*/ 717475 h 7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01674" h="717475">
                  <a:moveTo>
                    <a:pt x="2153337" y="0"/>
                  </a:moveTo>
                  <a:lnTo>
                    <a:pt x="2401674" y="0"/>
                  </a:lnTo>
                  <a:lnTo>
                    <a:pt x="2401674" y="717475"/>
                  </a:lnTo>
                  <a:lnTo>
                    <a:pt x="2153337" y="717475"/>
                  </a:lnTo>
                  <a:lnTo>
                    <a:pt x="2153337" y="627791"/>
                  </a:lnTo>
                  <a:lnTo>
                    <a:pt x="2311990" y="627791"/>
                  </a:lnTo>
                  <a:lnTo>
                    <a:pt x="2311990" y="89684"/>
                  </a:lnTo>
                  <a:lnTo>
                    <a:pt x="2153337" y="89684"/>
                  </a:lnTo>
                  <a:close/>
                  <a:moveTo>
                    <a:pt x="0" y="0"/>
                  </a:moveTo>
                  <a:lnTo>
                    <a:pt x="248337" y="0"/>
                  </a:lnTo>
                  <a:lnTo>
                    <a:pt x="248337" y="89684"/>
                  </a:lnTo>
                  <a:lnTo>
                    <a:pt x="89684" y="89684"/>
                  </a:lnTo>
                  <a:lnTo>
                    <a:pt x="89684" y="627791"/>
                  </a:lnTo>
                  <a:lnTo>
                    <a:pt x="248337" y="627791"/>
                  </a:lnTo>
                  <a:lnTo>
                    <a:pt x="248337" y="717475"/>
                  </a:lnTo>
                  <a:lnTo>
                    <a:pt x="0" y="717475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65" y="1155700"/>
            <a:ext cx="11320145" cy="53378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474345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隱私權</a:t>
            </a:r>
            <a:r>
              <a:rPr lang="zh-TW" altLang="en-US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保護說明</a:t>
            </a:r>
            <a:endParaRPr lang="zh-TW" altLang="en-US" sz="5000" b="1" dirty="0" err="1">
              <a:solidFill>
                <a:srgbClr val="1A1B18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sp>
        <p:nvSpPr>
          <p:cNvPr id="7" name="橢圓 6"/>
          <p:cNvSpPr/>
          <p:nvPr/>
        </p:nvSpPr>
        <p:spPr>
          <a:xfrm>
            <a:off x="10595610" y="1010285"/>
            <a:ext cx="786765" cy="52197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340600" y="765175"/>
            <a:ext cx="3323590" cy="1014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p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登入身分為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【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民眾】</a:t>
            </a:r>
            <a:endParaRPr lang="zh-TW" altLang="en-US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本院病人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病歷號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非本院病人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身份證字號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296275" y="5588635"/>
            <a:ext cx="5664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2800">
                <a:solidFill>
                  <a:srgbClr val="FF0000"/>
                </a:solidFill>
              </a:rPr>
              <a:t>✔</a:t>
            </a:r>
            <a:endParaRPr lang="zh-TW" altLang="en-US" sz="280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 rot="900000">
            <a:off x="9144000" y="6187440"/>
            <a:ext cx="748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3200">
                <a:solidFill>
                  <a:srgbClr val="FF0000"/>
                </a:solidFill>
              </a:rPr>
              <a:t>👈</a:t>
            </a:r>
            <a:endParaRPr lang="zh-TW" altLang="en-US" sz="320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742430" y="5010785"/>
            <a:ext cx="4096385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pPr algn="ctr"/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同一個身分證字號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，僅須同意一次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35305" y="1233805"/>
            <a:ext cx="11120755" cy="52501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544322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決策輔助工具清單</a:t>
            </a:r>
            <a:endParaRPr lang="zh-TW" altLang="en-US" sz="5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0905" y="4830445"/>
            <a:ext cx="10481945" cy="165354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079240" y="4334510"/>
            <a:ext cx="4105910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r>
              <a:rPr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相同科別之SDM主題放置在同一區</a:t>
            </a:r>
            <a:endParaRPr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 rot="900000">
            <a:off x="4549140" y="5132070"/>
            <a:ext cx="748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3200">
                <a:solidFill>
                  <a:srgbClr val="FF0000"/>
                </a:solidFill>
              </a:rPr>
              <a:t>👈</a:t>
            </a:r>
            <a:endParaRPr lang="zh-TW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930" y="1548765"/>
            <a:ext cx="11534140" cy="47809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983107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民眾版介面</a:t>
            </a:r>
            <a:r>
              <a:rPr lang="en-US" altLang="zh-TW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選定主題</a:t>
            </a:r>
            <a:endParaRPr lang="zh-TW" altLang="en-US" sz="35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字方塊 10"/>
          <p:cNvSpPr txBox="1"/>
          <p:nvPr/>
        </p:nvSpPr>
        <p:spPr>
          <a:xfrm rot="900000">
            <a:off x="6753860" y="4304030"/>
            <a:ext cx="748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3200">
                <a:solidFill>
                  <a:srgbClr val="FF0000"/>
                </a:solidFill>
              </a:rPr>
              <a:t>👈</a:t>
            </a:r>
            <a:endParaRPr lang="zh-TW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47650" y="4296410"/>
            <a:ext cx="11696065" cy="22726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6950" y="159385"/>
            <a:ext cx="1010539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民眾版介面</a:t>
            </a:r>
            <a:r>
              <a:rPr lang="en-US" altLang="zh-TW" sz="5000" b="1" dirty="0" err="1">
                <a:solidFill>
                  <a:srgbClr val="1A1B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-</a:t>
            </a:r>
            <a:r>
              <a:rPr lang="en-US" altLang="zh-TW" sz="3500" b="1" normalizeH="1" baseline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①</a:t>
            </a:r>
            <a:r>
              <a:rPr lang="zh-TW" altLang="en-US" sz="3500" b="1" dirty="0" err="1">
                <a:solidFill>
                  <a:srgbClr val="1A1B18"/>
                </a:solidFill>
                <a:latin typeface="Calibri" panose="020F0502020204030204" pitchFamily="34" charset="0"/>
                <a:ea typeface="微軟正黑體" panose="020B0604030504040204" pitchFamily="34" charset="-120"/>
                <a:sym typeface="+mn-ea"/>
              </a:rPr>
              <a:t>填選想要選擇的方式</a:t>
            </a:r>
            <a:endParaRPr lang="zh-TW" altLang="en-US" sz="3500" b="1" dirty="0" err="1">
              <a:solidFill>
                <a:srgbClr val="1A1B18"/>
              </a:solidFill>
              <a:latin typeface="Calibri" panose="020F0502020204030204" pitchFamily="34" charset="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954645" y="5348605"/>
            <a:ext cx="2992755" cy="675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 fontAlgn="auto"/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選完後點選【填答儲存】，儲存後將無法修改</a:t>
            </a:r>
            <a:endParaRPr lang="zh-TW" altLang="en-US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8047355" y="6142990"/>
            <a:ext cx="997585" cy="426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6A3EE4-44DB-4C03-9891-057E14E247D2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8285" y="1115695"/>
            <a:ext cx="11695430" cy="231203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 rot="900000">
            <a:off x="7874635" y="3117850"/>
            <a:ext cx="748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3200">
                <a:solidFill>
                  <a:srgbClr val="FF0000"/>
                </a:solidFill>
              </a:rPr>
              <a:t>👈</a:t>
            </a:r>
            <a:endParaRPr lang="zh-TW" altLang="en-US" sz="320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 rot="16200000">
            <a:off x="6707505" y="3253740"/>
            <a:ext cx="90043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8000">
                <a:solidFill>
                  <a:srgbClr val="03715B"/>
                </a:solidFill>
              </a:rPr>
              <a:t>⬿</a:t>
            </a:r>
            <a:endParaRPr lang="zh-TW" altLang="en-US" sz="8000">
              <a:solidFill>
                <a:srgbClr val="03715B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667625" y="3754120"/>
            <a:ext cx="3956050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r>
              <a:rPr 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所有填答頁面皆無法按上一頁</a:t>
            </a:r>
            <a:r>
              <a:rPr 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endParaRPr 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0" grpId="0" bldLvl="0" animBg="1"/>
      <p:bldP spid="11" grpId="0" bldLvl="0" animBg="1"/>
      <p:bldP spid="16" grpId="1" bldLvl="0" animBg="1"/>
      <p:bldP spid="16" grpId="2" bldLvl="0" animBg="1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1527</Words>
  <Application>WPS Presentation</Application>
  <PresentationFormat>寬螢幕</PresentationFormat>
  <Paragraphs>293</Paragraphs>
  <Slides>29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</vt:lpstr>
      <vt:lpstr>新細明體</vt:lpstr>
      <vt:lpstr>Wingdings</vt:lpstr>
      <vt:lpstr>Ink Free</vt:lpstr>
      <vt:lpstr>微軟正黑體</vt:lpstr>
      <vt:lpstr>Calibri</vt:lpstr>
      <vt:lpstr>SimSun</vt:lpstr>
      <vt:lpstr>Microsoft YaHei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85</cp:revision>
  <dcterms:created xsi:type="dcterms:W3CDTF">2015-09-01T03:04:00Z</dcterms:created>
  <dcterms:modified xsi:type="dcterms:W3CDTF">2024-11-22T11:07:27Z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7196CAE7E7C247589DE2010FABB76890</vt:lpwstr>
  </property>
  <property fmtid="{D5CDD505-2E9C-101B-9397-08002B2CF9AE}" pid="3" name="KSOProductBuildVer">
    <vt:lpwstr>1028-11.8.2.11644</vt:lpwstr>
  </property>
</Properties>
</file>